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213" r:id="rId1"/>
  </p:sldMasterIdLst>
  <p:notesMasterIdLst>
    <p:notesMasterId r:id="rId134"/>
  </p:notesMasterIdLst>
  <p:handoutMasterIdLst>
    <p:handoutMasterId r:id="rId135"/>
  </p:handoutMasterIdLst>
  <p:sldIdLst>
    <p:sldId id="359" r:id="rId2"/>
    <p:sldId id="360" r:id="rId3"/>
    <p:sldId id="361" r:id="rId4"/>
    <p:sldId id="508" r:id="rId5"/>
    <p:sldId id="363" r:id="rId6"/>
    <p:sldId id="365" r:id="rId7"/>
    <p:sldId id="513" r:id="rId8"/>
    <p:sldId id="366" r:id="rId9"/>
    <p:sldId id="367" r:id="rId10"/>
    <p:sldId id="373" r:id="rId11"/>
    <p:sldId id="374" r:id="rId12"/>
    <p:sldId id="375" r:id="rId13"/>
    <p:sldId id="500" r:id="rId14"/>
    <p:sldId id="481" r:id="rId15"/>
    <p:sldId id="554" r:id="rId16"/>
    <p:sldId id="377" r:id="rId17"/>
    <p:sldId id="378" r:id="rId18"/>
    <p:sldId id="568" r:id="rId19"/>
    <p:sldId id="567" r:id="rId20"/>
    <p:sldId id="379" r:id="rId21"/>
    <p:sldId id="380" r:id="rId22"/>
    <p:sldId id="383" r:id="rId23"/>
    <p:sldId id="384" r:id="rId24"/>
    <p:sldId id="385" r:id="rId25"/>
    <p:sldId id="536" r:id="rId26"/>
    <p:sldId id="570" r:id="rId27"/>
    <p:sldId id="571" r:id="rId28"/>
    <p:sldId id="572" r:id="rId29"/>
    <p:sldId id="386" r:id="rId30"/>
    <p:sldId id="387" r:id="rId31"/>
    <p:sldId id="388" r:id="rId32"/>
    <p:sldId id="535" r:id="rId33"/>
    <p:sldId id="545" r:id="rId34"/>
    <p:sldId id="487" r:id="rId35"/>
    <p:sldId id="489" r:id="rId36"/>
    <p:sldId id="391" r:id="rId37"/>
    <p:sldId id="393" r:id="rId38"/>
    <p:sldId id="507" r:id="rId39"/>
    <p:sldId id="490" r:id="rId40"/>
    <p:sldId id="491" r:id="rId41"/>
    <p:sldId id="492" r:id="rId42"/>
    <p:sldId id="493" r:id="rId43"/>
    <p:sldId id="501" r:id="rId44"/>
    <p:sldId id="485" r:id="rId45"/>
    <p:sldId id="401" r:id="rId46"/>
    <p:sldId id="402" r:id="rId47"/>
    <p:sldId id="454" r:id="rId48"/>
    <p:sldId id="575" r:id="rId49"/>
    <p:sldId id="404" r:id="rId50"/>
    <p:sldId id="518" r:id="rId51"/>
    <p:sldId id="502" r:id="rId52"/>
    <p:sldId id="440" r:id="rId53"/>
    <p:sldId id="506" r:id="rId54"/>
    <p:sldId id="514" r:id="rId55"/>
    <p:sldId id="569" r:id="rId56"/>
    <p:sldId id="515" r:id="rId57"/>
    <p:sldId id="504" r:id="rId58"/>
    <p:sldId id="546" r:id="rId59"/>
    <p:sldId id="409" r:id="rId60"/>
    <p:sldId id="423" r:id="rId61"/>
    <p:sldId id="410" r:id="rId62"/>
    <p:sldId id="411" r:id="rId63"/>
    <p:sldId id="553" r:id="rId64"/>
    <p:sldId id="549" r:id="rId65"/>
    <p:sldId id="556" r:id="rId66"/>
    <p:sldId id="555" r:id="rId67"/>
    <p:sldId id="551" r:id="rId68"/>
    <p:sldId id="552" r:id="rId69"/>
    <p:sldId id="511" r:id="rId70"/>
    <p:sldId id="564" r:id="rId71"/>
    <p:sldId id="539" r:id="rId72"/>
    <p:sldId id="541" r:id="rId73"/>
    <p:sldId id="534" r:id="rId74"/>
    <p:sldId id="538" r:id="rId75"/>
    <p:sldId id="540" r:id="rId76"/>
    <p:sldId id="573" r:id="rId77"/>
    <p:sldId id="542" r:id="rId78"/>
    <p:sldId id="566" r:id="rId79"/>
    <p:sldId id="543" r:id="rId80"/>
    <p:sldId id="432" r:id="rId81"/>
    <p:sldId id="498" r:id="rId82"/>
    <p:sldId id="497" r:id="rId83"/>
    <p:sldId id="413" r:id="rId84"/>
    <p:sldId id="512" r:id="rId85"/>
    <p:sldId id="520" r:id="rId86"/>
    <p:sldId id="521" r:id="rId87"/>
    <p:sldId id="415" r:id="rId88"/>
    <p:sldId id="516" r:id="rId89"/>
    <p:sldId id="522" r:id="rId90"/>
    <p:sldId id="523" r:id="rId91"/>
    <p:sldId id="430" r:id="rId92"/>
    <p:sldId id="462" r:id="rId93"/>
    <p:sldId id="557" r:id="rId94"/>
    <p:sldId id="558" r:id="rId95"/>
    <p:sldId id="434" r:id="rId96"/>
    <p:sldId id="470" r:id="rId97"/>
    <p:sldId id="524" r:id="rId98"/>
    <p:sldId id="417" r:id="rId99"/>
    <p:sldId id="472" r:id="rId100"/>
    <p:sldId id="525" r:id="rId101"/>
    <p:sldId id="526" r:id="rId102"/>
    <p:sldId id="421" r:id="rId103"/>
    <p:sldId id="464" r:id="rId104"/>
    <p:sldId id="527" r:id="rId105"/>
    <p:sldId id="528" r:id="rId106"/>
    <p:sldId id="419" r:id="rId107"/>
    <p:sldId id="465" r:id="rId108"/>
    <p:sldId id="420" r:id="rId109"/>
    <p:sldId id="438" r:id="rId110"/>
    <p:sldId id="471" r:id="rId111"/>
    <p:sldId id="439" r:id="rId112"/>
    <p:sldId id="424" r:id="rId113"/>
    <p:sldId id="494" r:id="rId114"/>
    <p:sldId id="425" r:id="rId115"/>
    <p:sldId id="426" r:id="rId116"/>
    <p:sldId id="495" r:id="rId117"/>
    <p:sldId id="529" r:id="rId118"/>
    <p:sldId id="428" r:id="rId119"/>
    <p:sldId id="496" r:id="rId120"/>
    <p:sldId id="429" r:id="rId121"/>
    <p:sldId id="436" r:id="rId122"/>
    <p:sldId id="574" r:id="rId123"/>
    <p:sldId id="559" r:id="rId124"/>
    <p:sldId id="530" r:id="rId125"/>
    <p:sldId id="560" r:id="rId126"/>
    <p:sldId id="561" r:id="rId127"/>
    <p:sldId id="562" r:id="rId128"/>
    <p:sldId id="563" r:id="rId129"/>
    <p:sldId id="437" r:id="rId130"/>
    <p:sldId id="532" r:id="rId131"/>
    <p:sldId id="533" r:id="rId132"/>
    <p:sldId id="517" r:id="rId133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E9"/>
    <a:srgbClr val="CDD1DB"/>
    <a:srgbClr val="CE0000"/>
    <a:srgbClr val="C00000"/>
    <a:srgbClr val="A5ACB0"/>
    <a:srgbClr val="D3DAD5"/>
    <a:srgbClr val="7A909E"/>
    <a:srgbClr val="84B3A3"/>
    <a:srgbClr val="446E60"/>
    <a:srgbClr val="337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BE263C-DBD7-4A20-BB59-AAB30ACAA65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3" autoAdjust="0"/>
    <p:restoredTop sz="96793" autoAdjust="0"/>
  </p:normalViewPr>
  <p:slideViewPr>
    <p:cSldViewPr>
      <p:cViewPr>
        <p:scale>
          <a:sx n="140" d="100"/>
          <a:sy n="140" d="100"/>
        </p:scale>
        <p:origin x="342" y="984"/>
      </p:cViewPr>
      <p:guideLst>
        <p:guide orient="horz" pos="2189"/>
        <p:guide orient="horz" pos="1942"/>
        <p:guide orient="horz" pos="1930"/>
        <p:guide orient="horz" pos="2202"/>
        <p:guide pos="3728"/>
      </p:guideLst>
    </p:cSldViewPr>
  </p:slideViewPr>
  <p:outlineViewPr>
    <p:cViewPr>
      <p:scale>
        <a:sx n="33" d="100"/>
        <a:sy n="33" d="100"/>
      </p:scale>
      <p:origin x="0" y="15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703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33A1B67B-A888-4FF3-B952-E9AD5AAC84B0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014" y="0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90888" y="452438"/>
            <a:ext cx="2636837" cy="1976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775" y="2525947"/>
            <a:ext cx="8702744" cy="39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100" b="1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014" y="6658443"/>
            <a:ext cx="4029282" cy="35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100" b="1">
                <a:ea typeface="ＭＳ Ｐゴシック" pitchFamily="-107" charset="-128"/>
                <a:cs typeface="+mn-cs"/>
              </a:defRPr>
            </a:lvl1pPr>
          </a:lstStyle>
          <a:p>
            <a:pPr>
              <a:defRPr/>
            </a:pPr>
            <a:fld id="{B33FE8EB-B2ED-4DD7-A5D1-1C5BB066F5A1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9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C3ADD-CBE4-4329-8CEF-5AB0833B760F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107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119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130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131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has a wide range of devices. Besides the flagship FortiGate line of devices.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In addition to FortiGate – there is a wide range of additional devices including management and analytics, wireless access points, virtual machine deployments for cloud deployments and mail, web and database among others.</a:t>
            </a: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Six ICSA certifications (Firewall, AV, IPS, IPSec VPN, SSL, VPN, Anti-Spam)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Government Certifications (FIPS-2, Common Criteria EAL4+)</a:t>
            </a:r>
          </a:p>
          <a:p>
            <a:pPr lvl="1" eaLnBrk="1" hangingPunct="1">
              <a:lnSpc>
                <a:spcPts val="1800"/>
              </a:lnSpc>
            </a:pPr>
            <a:r>
              <a:rPr lang="en-US" sz="1400">
                <a:latin typeface="Arial" charset="0"/>
                <a:ea typeface="ＭＳ Ｐゴシック" charset="0"/>
              </a:rPr>
              <a:t>ISO 9001 certification</a:t>
            </a:r>
          </a:p>
          <a:p>
            <a:pPr marL="222250" indent="-222250" eaLnBrk="1" hangingPunct="1">
              <a:spcBef>
                <a:spcPct val="0"/>
              </a:spcBef>
            </a:pP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11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100">
                <a:latin typeface="Arial" charset="0"/>
                <a:ea typeface="ＭＳ Ｐゴシック" charset="0"/>
                <a:cs typeface="ＭＳ Ｐゴシック" charset="0"/>
              </a:rPr>
              <a:t>Fortinet offers: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End-to-end IT security including email security and WAF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Complete portfolio to protect different layers of the network/communications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Integrated protection of wired and wireless networks</a:t>
            </a:r>
          </a:p>
          <a:p>
            <a:pPr lvl="2"/>
            <a:r>
              <a:rPr lang="en-US" sz="1400">
                <a:latin typeface="HelveticaNeue Condensed" charset="0"/>
                <a:ea typeface="ＭＳ Ｐゴシック" charset="0"/>
              </a:rPr>
              <a:t>Virtual appliances to secure virtual datacenters: hypervisor independent inter-VM and Inter-Zone security; XML API to ease provisioning of appliance policies</a:t>
            </a:r>
          </a:p>
          <a:p>
            <a:pPr lvl="1"/>
            <a:r>
              <a:rPr lang="en-US" sz="1600">
                <a:latin typeface="HelveticaNeue Condensed" charset="0"/>
                <a:ea typeface="ＭＳ Ｐゴシック" charset="0"/>
              </a:rPr>
              <a:t>The Result: security of the extended enterprise - from endpoints, to the perimeter and the core, including DB infrastructure, messaging servers and content systems </a:t>
            </a: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  <a:buFont typeface="Calibri" charset="0"/>
              <a:buAutoNum type="arabicPeriod"/>
            </a:pPr>
            <a:endParaRPr lang="en-US" sz="70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222250" indent="-222250" eaLnBrk="1" hangingPunct="1">
              <a:spcBef>
                <a:spcPct val="0"/>
              </a:spcBef>
            </a:pPr>
            <a:endParaRPr lang="en-US" sz="11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4B01C4-2E49-4644-9F7F-4AE334431DB2}" type="slidenum">
              <a:rPr lang="en-US" sz="1100">
                <a:ea typeface="MS PGothic" charset="0"/>
                <a:cs typeface="MS PGothic" charset="0"/>
              </a:rPr>
              <a:pPr/>
              <a:t>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81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84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88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92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96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99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3186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83F02E-1ABF-AB4B-B8D3-A81680955423}" type="slidenum">
              <a:rPr lang="en-US" sz="1100">
                <a:ea typeface="MS PGothic" charset="0"/>
                <a:cs typeface="MS PGothic" charset="0"/>
              </a:rPr>
              <a:pPr/>
              <a:t>103</a:t>
            </a:fld>
            <a:endParaRPr lang="en-US" sz="1100"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0918" y="6217510"/>
            <a:ext cx="3017481" cy="2154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fld id="{4EF734A4-159E-4243-8254-61998856DDA9}" type="datetime4">
              <a:rPr lang="en-US" sz="1400">
                <a:solidFill>
                  <a:schemeClr val="tx1">
                    <a:lumMod val="60000"/>
                    <a:lumOff val="40000"/>
                  </a:schemeClr>
                </a:solidFill>
                <a:latin typeface="Arial Narrow"/>
                <a:cs typeface="Arial Narrow"/>
              </a:rPr>
              <a:pPr eaLnBrk="0" hangingPunct="0">
                <a:spcBef>
                  <a:spcPct val="50000"/>
                </a:spcBef>
              </a:pPr>
              <a:t>April 16, 2013</a:t>
            </a:fld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472"/>
          </a:xfrm>
          <a:prstGeom prst="rect">
            <a:avLst/>
          </a:prstGeom>
        </p:spPr>
        <p:txBody>
          <a:bodyPr vert="horz"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26842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713" y="1325563"/>
            <a:ext cx="8675687" cy="4313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E2992-96AE-4842-B1A7-E36043782E82}" type="slidenum">
              <a:rPr lang="en-US"/>
              <a:pPr>
                <a:defRPr/>
              </a:pPr>
              <a:t>‹Nr.›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6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69386904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D24A-14CD-2241-9417-C26714D2E102}" type="slidenum">
              <a:rPr lang="en-US"/>
              <a:pPr>
                <a:defRPr/>
              </a:pPr>
              <a:t>‹Nr.›</a:t>
            </a:fld>
            <a:endParaRPr lang="en-US" dirty="0">
              <a:latin typeface="Arial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918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3282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35535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flip="none" rotWithShape="1">
          <a:gsLst>
            <a:gs pos="0">
              <a:srgbClr val="AEB6BC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59428"/>
      </p:ext>
    </p:extLst>
  </p:cSld>
  <p:clrMapOvr>
    <a:masterClrMapping/>
  </p:clrMapOvr>
  <p:transition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bg>
      <p:bgPr>
        <a:gradFill flip="none" rotWithShape="1">
          <a:gsLst>
            <a:gs pos="0">
              <a:srgbClr val="AEB6BC"/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flip="none" rotWithShape="1">
          <a:gsLst>
            <a:gs pos="0">
              <a:srgbClr val="121619"/>
            </a:gs>
            <a:gs pos="100000">
              <a:srgbClr val="36424A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10077"/>
      </p:ext>
    </p:extLst>
  </p:cSld>
  <p:clrMapOvr>
    <a:masterClrMapping/>
  </p:clrMapOvr>
  <p:transition>
    <p:wipe dir="r"/>
  </p:transition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335" y="1453896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55597" y="1451028"/>
            <a:ext cx="4031641" cy="4688112"/>
          </a:xfrm>
          <a:prstGeom prst="rect">
            <a:avLst/>
          </a:pr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70019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218630"/>
            <a:ext cx="8231833" cy="4957900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80446089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98"/>
            <a:ext cx="9145588" cy="68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10670" y="6395530"/>
            <a:ext cx="1847782" cy="2308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fld id="{283C04FB-A394-5443-BF22-752C5A00CCA1}" type="slidenum">
              <a:rPr lang="en-US" sz="9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‹Nr.›</a:t>
            </a:fld>
            <a:endParaRPr lang="en-US" sz="9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4" r:id="rId9"/>
    <p:sldLayoutId id="2147484226" r:id="rId10"/>
    <p:sldLayoutId id="2147484227" r:id="rId11"/>
    <p:sldLayoutId id="2147484228" r:id="rId12"/>
    <p:sldLayoutId id="2147484229" r:id="rId13"/>
    <p:sldLayoutId id="2147484230" r:id="rId14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400" b="1" i="1">
          <a:solidFill>
            <a:srgbClr val="1B232A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marR="0" indent="-17303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/>
        <a:buChar char="•"/>
        <a:tabLst/>
        <a:defRPr sz="2400" b="0" i="0">
          <a:solidFill>
            <a:srgbClr val="1B232A"/>
          </a:solidFill>
          <a:latin typeface="Arial Narrow"/>
          <a:ea typeface="+mn-ea"/>
          <a:cs typeface="Arial Narrow"/>
        </a:defRPr>
      </a:lvl1pPr>
      <a:lvl2pPr marL="463550" marR="0" indent="-17621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2000" b="0" i="0">
          <a:solidFill>
            <a:srgbClr val="1B232A"/>
          </a:solidFill>
          <a:latin typeface="Arial Narrow"/>
          <a:ea typeface="+mn-ea"/>
          <a:cs typeface="Arial Narrow"/>
        </a:defRPr>
      </a:lvl2pPr>
      <a:lvl3pPr marL="747713" marR="0" indent="-169863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3pPr>
      <a:lvl4pPr marL="1139825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Lucida Grande"/>
        <a:buChar char="»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4pPr>
      <a:lvl5pPr marL="1492250" marR="0" indent="-228600" algn="l" defTabSz="914400" rtl="0" eaLnBrk="1" fontAlgn="base" latinLnBrk="0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SzTx/>
        <a:buFont typeface="Arial"/>
        <a:buChar char="•"/>
        <a:tabLst/>
        <a:defRPr sz="1800" b="0" i="0">
          <a:solidFill>
            <a:srgbClr val="1B232A"/>
          </a:solidFill>
          <a:latin typeface="Arial Narrow"/>
          <a:ea typeface="+mn-ea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png"/><Relationship Id="rId13" Type="http://schemas.openxmlformats.org/officeDocument/2006/relationships/image" Target="../media/image267.png"/><Relationship Id="rId3" Type="http://schemas.openxmlformats.org/officeDocument/2006/relationships/image" Target="../media/image260.png"/><Relationship Id="rId7" Type="http://schemas.openxmlformats.org/officeDocument/2006/relationships/image" Target="../media/image263.png"/><Relationship Id="rId12" Type="http://schemas.openxmlformats.org/officeDocument/2006/relationships/image" Target="../media/image26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2.png"/><Relationship Id="rId11" Type="http://schemas.openxmlformats.org/officeDocument/2006/relationships/image" Target="../media/image265.png"/><Relationship Id="rId5" Type="http://schemas.openxmlformats.org/officeDocument/2006/relationships/image" Target="../media/image243.png"/><Relationship Id="rId15" Type="http://schemas.openxmlformats.org/officeDocument/2006/relationships/image" Target="../media/image269.png"/><Relationship Id="rId10" Type="http://schemas.openxmlformats.org/officeDocument/2006/relationships/image" Target="../media/image264.png"/><Relationship Id="rId4" Type="http://schemas.openxmlformats.org/officeDocument/2006/relationships/image" Target="../media/image261.png"/><Relationship Id="rId9" Type="http://schemas.openxmlformats.org/officeDocument/2006/relationships/image" Target="../media/image253.png"/><Relationship Id="rId14" Type="http://schemas.openxmlformats.org/officeDocument/2006/relationships/image" Target="../media/image268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png"/><Relationship Id="rId3" Type="http://schemas.openxmlformats.org/officeDocument/2006/relationships/image" Target="../media/image271.png"/><Relationship Id="rId7" Type="http://schemas.openxmlformats.org/officeDocument/2006/relationships/image" Target="../media/image2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3.png"/><Relationship Id="rId5" Type="http://schemas.openxmlformats.org/officeDocument/2006/relationships/image" Target="../media/image256.png"/><Relationship Id="rId10" Type="http://schemas.openxmlformats.org/officeDocument/2006/relationships/image" Target="../media/image67.png"/><Relationship Id="rId4" Type="http://schemas.openxmlformats.org/officeDocument/2006/relationships/image" Target="../media/image270.png"/><Relationship Id="rId9" Type="http://schemas.openxmlformats.org/officeDocument/2006/relationships/image" Target="../media/image274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png"/><Relationship Id="rId13" Type="http://schemas.openxmlformats.org/officeDocument/2006/relationships/image" Target="../media/image259.png"/><Relationship Id="rId18" Type="http://schemas.openxmlformats.org/officeDocument/2006/relationships/image" Target="../media/image284.png"/><Relationship Id="rId3" Type="http://schemas.openxmlformats.org/officeDocument/2006/relationships/image" Target="../media/image275.png"/><Relationship Id="rId7" Type="http://schemas.openxmlformats.org/officeDocument/2006/relationships/image" Target="../media/image277.png"/><Relationship Id="rId12" Type="http://schemas.openxmlformats.org/officeDocument/2006/relationships/image" Target="../media/image258.png"/><Relationship Id="rId17" Type="http://schemas.openxmlformats.org/officeDocument/2006/relationships/image" Target="../media/image28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8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1.png"/><Relationship Id="rId11" Type="http://schemas.openxmlformats.org/officeDocument/2006/relationships/image" Target="../media/image257.png"/><Relationship Id="rId5" Type="http://schemas.openxmlformats.org/officeDocument/2006/relationships/image" Target="../media/image276.png"/><Relationship Id="rId15" Type="http://schemas.openxmlformats.org/officeDocument/2006/relationships/image" Target="../media/image281.png"/><Relationship Id="rId10" Type="http://schemas.openxmlformats.org/officeDocument/2006/relationships/image" Target="../media/image232.png"/><Relationship Id="rId19" Type="http://schemas.openxmlformats.org/officeDocument/2006/relationships/image" Target="../media/image67.png"/><Relationship Id="rId4" Type="http://schemas.openxmlformats.org/officeDocument/2006/relationships/image" Target="../media/image243.png"/><Relationship Id="rId9" Type="http://schemas.openxmlformats.org/officeDocument/2006/relationships/image" Target="../media/image279.png"/><Relationship Id="rId14" Type="http://schemas.openxmlformats.org/officeDocument/2006/relationships/image" Target="../media/image280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pn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png"/><Relationship Id="rId13" Type="http://schemas.openxmlformats.org/officeDocument/2006/relationships/image" Target="../media/image290.png"/><Relationship Id="rId3" Type="http://schemas.openxmlformats.org/officeDocument/2006/relationships/image" Target="../media/image245.png"/><Relationship Id="rId7" Type="http://schemas.openxmlformats.org/officeDocument/2006/relationships/image" Target="../media/image268.png"/><Relationship Id="rId12" Type="http://schemas.openxmlformats.org/officeDocument/2006/relationships/image" Target="../media/image289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5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7.png"/><Relationship Id="rId11" Type="http://schemas.openxmlformats.org/officeDocument/2006/relationships/image" Target="../media/image288.jpeg"/><Relationship Id="rId5" Type="http://schemas.openxmlformats.org/officeDocument/2006/relationships/image" Target="../media/image262.png"/><Relationship Id="rId15" Type="http://schemas.openxmlformats.org/officeDocument/2006/relationships/image" Target="../media/image292.jpeg"/><Relationship Id="rId10" Type="http://schemas.openxmlformats.org/officeDocument/2006/relationships/image" Target="../media/image287.png"/><Relationship Id="rId4" Type="http://schemas.openxmlformats.org/officeDocument/2006/relationships/image" Target="../media/image285.png"/><Relationship Id="rId9" Type="http://schemas.openxmlformats.org/officeDocument/2006/relationships/image" Target="../media/image286.png"/><Relationship Id="rId14" Type="http://schemas.openxmlformats.org/officeDocument/2006/relationships/image" Target="../media/image291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4.emf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6.png"/><Relationship Id="rId3" Type="http://schemas.openxmlformats.org/officeDocument/2006/relationships/image" Target="../media/image253.png"/><Relationship Id="rId7" Type="http://schemas.openxmlformats.org/officeDocument/2006/relationships/image" Target="../media/image2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8.png"/><Relationship Id="rId5" Type="http://schemas.openxmlformats.org/officeDocument/2006/relationships/image" Target="../media/image257.png"/><Relationship Id="rId10" Type="http://schemas.openxmlformats.org/officeDocument/2006/relationships/image" Target="../media/image236.png"/><Relationship Id="rId4" Type="http://schemas.openxmlformats.org/officeDocument/2006/relationships/image" Target="../media/image295.png"/><Relationship Id="rId9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png"/><Relationship Id="rId3" Type="http://schemas.openxmlformats.org/officeDocument/2006/relationships/image" Target="../media/image297.png"/><Relationship Id="rId7" Type="http://schemas.openxmlformats.org/officeDocument/2006/relationships/image" Target="../media/image30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0.png"/><Relationship Id="rId5" Type="http://schemas.openxmlformats.org/officeDocument/2006/relationships/image" Target="../media/image299.png"/><Relationship Id="rId4" Type="http://schemas.openxmlformats.org/officeDocument/2006/relationships/image" Target="../media/image298.png"/><Relationship Id="rId9" Type="http://schemas.openxmlformats.org/officeDocument/2006/relationships/image" Target="../media/image303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7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6.png"/><Relationship Id="rId4" Type="http://schemas.openxmlformats.org/officeDocument/2006/relationships/image" Target="../media/image305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105.png"/><Relationship Id="rId2" Type="http://schemas.openxmlformats.org/officeDocument/2006/relationships/image" Target="../media/image30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6.png"/><Relationship Id="rId5" Type="http://schemas.openxmlformats.org/officeDocument/2006/relationships/image" Target="../media/image305.png"/><Relationship Id="rId4" Type="http://schemas.openxmlformats.org/officeDocument/2006/relationships/image" Target="../media/image13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5.png"/><Relationship Id="rId5" Type="http://schemas.openxmlformats.org/officeDocument/2006/relationships/image" Target="../media/image308.png"/><Relationship Id="rId4" Type="http://schemas.openxmlformats.org/officeDocument/2006/relationships/image" Target="../media/image306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1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12" Type="http://schemas.openxmlformats.org/officeDocument/2006/relationships/image" Target="../media/image74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45.png"/><Relationship Id="rId9" Type="http://schemas.openxmlformats.org/officeDocument/2006/relationships/image" Target="../media/image71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2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82.png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8.png"/><Relationship Id="rId7" Type="http://schemas.openxmlformats.org/officeDocument/2006/relationships/image" Target="../media/image86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2.png"/><Relationship Id="rId7" Type="http://schemas.openxmlformats.org/officeDocument/2006/relationships/image" Target="../media/image8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78.png"/><Relationship Id="rId9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7" Type="http://schemas.openxmlformats.org/officeDocument/2006/relationships/image" Target="../media/image79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82.png"/><Relationship Id="rId4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4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4.png"/><Relationship Id="rId5" Type="http://schemas.openxmlformats.org/officeDocument/2006/relationships/image" Target="../media/image78.png"/><Relationship Id="rId4" Type="http://schemas.openxmlformats.org/officeDocument/2006/relationships/image" Target="../media/image8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6.png"/><Relationship Id="rId7" Type="http://schemas.openxmlformats.org/officeDocument/2006/relationships/image" Target="../media/image98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5" Type="http://schemas.openxmlformats.org/officeDocument/2006/relationships/image" Target="../media/image77.png"/><Relationship Id="rId4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4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84.png"/><Relationship Id="rId7" Type="http://schemas.openxmlformats.org/officeDocument/2006/relationships/image" Target="../media/image104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9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9.png"/><Relationship Id="rId5" Type="http://schemas.openxmlformats.org/officeDocument/2006/relationships/image" Target="../media/image77.png"/><Relationship Id="rId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7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4.png"/><Relationship Id="rId5" Type="http://schemas.openxmlformats.org/officeDocument/2006/relationships/image" Target="../media/image77.png"/><Relationship Id="rId4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9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8.png"/><Relationship Id="rId5" Type="http://schemas.openxmlformats.org/officeDocument/2006/relationships/image" Target="../media/image77.png"/><Relationship Id="rId4" Type="http://schemas.openxmlformats.org/officeDocument/2006/relationships/image" Target="../media/image11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77.png"/><Relationship Id="rId7" Type="http://schemas.openxmlformats.org/officeDocument/2006/relationships/image" Target="../media/image98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5.png"/><Relationship Id="rId7" Type="http://schemas.openxmlformats.org/officeDocument/2006/relationships/image" Target="../media/image128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10" Type="http://schemas.openxmlformats.org/officeDocument/2006/relationships/image" Target="../media/image130.jpeg"/><Relationship Id="rId4" Type="http://schemas.openxmlformats.org/officeDocument/2006/relationships/image" Target="../media/image125.png"/><Relationship Id="rId9" Type="http://schemas.openxmlformats.org/officeDocument/2006/relationships/image" Target="../media/image12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image" Target="../media/image134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8.png"/><Relationship Id="rId5" Type="http://schemas.openxmlformats.org/officeDocument/2006/relationships/image" Target="../media/image112.png"/><Relationship Id="rId4" Type="http://schemas.openxmlformats.org/officeDocument/2006/relationships/image" Target="../media/image1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6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8.png"/><Relationship Id="rId5" Type="http://schemas.openxmlformats.org/officeDocument/2006/relationships/image" Target="../media/image112.png"/><Relationship Id="rId4" Type="http://schemas.openxmlformats.org/officeDocument/2006/relationships/image" Target="../media/image13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6.png"/><Relationship Id="rId7" Type="http://schemas.openxmlformats.org/officeDocument/2006/relationships/image" Target="../media/image11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8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40.png"/><Relationship Id="rId7" Type="http://schemas.openxmlformats.org/officeDocument/2006/relationships/image" Target="../media/image12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10" Type="http://schemas.openxmlformats.org/officeDocument/2006/relationships/image" Target="../media/image144.png"/><Relationship Id="rId4" Type="http://schemas.openxmlformats.org/officeDocument/2006/relationships/image" Target="../media/image118.png"/><Relationship Id="rId9" Type="http://schemas.openxmlformats.org/officeDocument/2006/relationships/image" Target="../media/image1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40.png"/><Relationship Id="rId7" Type="http://schemas.openxmlformats.org/officeDocument/2006/relationships/image" Target="../media/image12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18.png"/><Relationship Id="rId9" Type="http://schemas.openxmlformats.org/officeDocument/2006/relationships/image" Target="../media/image11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47.png"/><Relationship Id="rId7" Type="http://schemas.openxmlformats.org/officeDocument/2006/relationships/image" Target="../media/image148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3.png"/><Relationship Id="rId5" Type="http://schemas.openxmlformats.org/officeDocument/2006/relationships/image" Target="../media/image141.png"/><Relationship Id="rId10" Type="http://schemas.openxmlformats.org/officeDocument/2006/relationships/image" Target="../media/image120.png"/><Relationship Id="rId4" Type="http://schemas.openxmlformats.org/officeDocument/2006/relationships/image" Target="../media/image117.png"/><Relationship Id="rId9" Type="http://schemas.openxmlformats.org/officeDocument/2006/relationships/image" Target="../media/image14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141.png"/><Relationship Id="rId7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3.png"/><Relationship Id="rId5" Type="http://schemas.openxmlformats.org/officeDocument/2006/relationships/image" Target="../media/image123.png"/><Relationship Id="rId4" Type="http://schemas.openxmlformats.org/officeDocument/2006/relationships/image" Target="../media/image112.png"/><Relationship Id="rId9" Type="http://schemas.openxmlformats.org/officeDocument/2006/relationships/image" Target="../media/image14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3" Type="http://schemas.openxmlformats.org/officeDocument/2006/relationships/image" Target="../media/image152.png"/><Relationship Id="rId7" Type="http://schemas.openxmlformats.org/officeDocument/2006/relationships/image" Target="../media/image45.pn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4.jpeg"/><Relationship Id="rId5" Type="http://schemas.openxmlformats.org/officeDocument/2006/relationships/image" Target="../media/image67.png"/><Relationship Id="rId4" Type="http://schemas.openxmlformats.org/officeDocument/2006/relationships/image" Target="../media/image15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157.png"/><Relationship Id="rId7" Type="http://schemas.openxmlformats.org/officeDocument/2006/relationships/image" Target="../media/image143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3.png"/><Relationship Id="rId5" Type="http://schemas.openxmlformats.org/officeDocument/2006/relationships/image" Target="../media/image141.png"/><Relationship Id="rId4" Type="http://schemas.openxmlformats.org/officeDocument/2006/relationships/image" Target="../media/image158.png"/><Relationship Id="rId9" Type="http://schemas.openxmlformats.org/officeDocument/2006/relationships/image" Target="../media/image14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156.png"/><Relationship Id="rId7" Type="http://schemas.openxmlformats.org/officeDocument/2006/relationships/image" Target="../media/image143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3.png"/><Relationship Id="rId5" Type="http://schemas.openxmlformats.org/officeDocument/2006/relationships/image" Target="../media/image141.png"/><Relationship Id="rId10" Type="http://schemas.openxmlformats.org/officeDocument/2006/relationships/image" Target="../media/image160.png"/><Relationship Id="rId4" Type="http://schemas.openxmlformats.org/officeDocument/2006/relationships/image" Target="../media/image157.png"/><Relationship Id="rId9" Type="http://schemas.openxmlformats.org/officeDocument/2006/relationships/image" Target="../media/image14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17.png"/><Relationship Id="rId7" Type="http://schemas.openxmlformats.org/officeDocument/2006/relationships/image" Target="../media/image148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3.png"/><Relationship Id="rId5" Type="http://schemas.openxmlformats.org/officeDocument/2006/relationships/image" Target="../media/image123.png"/><Relationship Id="rId4" Type="http://schemas.openxmlformats.org/officeDocument/2006/relationships/image" Target="../media/image141.png"/><Relationship Id="rId9" Type="http://schemas.openxmlformats.org/officeDocument/2006/relationships/image" Target="../media/image16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17.png"/><Relationship Id="rId7" Type="http://schemas.openxmlformats.org/officeDocument/2006/relationships/image" Target="../media/image147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4.png"/><Relationship Id="rId5" Type="http://schemas.openxmlformats.org/officeDocument/2006/relationships/image" Target="../media/image148.png"/><Relationship Id="rId4" Type="http://schemas.openxmlformats.org/officeDocument/2006/relationships/image" Target="../media/image141.png"/><Relationship Id="rId9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64.png"/><Relationship Id="rId7" Type="http://schemas.openxmlformats.org/officeDocument/2006/relationships/image" Target="../media/image144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8.png"/><Relationship Id="rId5" Type="http://schemas.openxmlformats.org/officeDocument/2006/relationships/image" Target="../media/image141.png"/><Relationship Id="rId4" Type="http://schemas.openxmlformats.org/officeDocument/2006/relationships/image" Target="../media/image156.png"/><Relationship Id="rId9" Type="http://schemas.openxmlformats.org/officeDocument/2006/relationships/image" Target="../media/image16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162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3.png"/><Relationship Id="rId5" Type="http://schemas.openxmlformats.org/officeDocument/2006/relationships/image" Target="../media/image141.png"/><Relationship Id="rId4" Type="http://schemas.openxmlformats.org/officeDocument/2006/relationships/image" Target="../media/image15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41.png"/><Relationship Id="rId7" Type="http://schemas.openxmlformats.org/officeDocument/2006/relationships/image" Target="../media/image180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7" Type="http://schemas.openxmlformats.org/officeDocument/2006/relationships/image" Target="../media/image16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7.png"/><Relationship Id="rId5" Type="http://schemas.openxmlformats.org/officeDocument/2006/relationships/image" Target="../media/image143.png"/><Relationship Id="rId4" Type="http://schemas.openxmlformats.org/officeDocument/2006/relationships/image" Target="../media/image17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3.png"/><Relationship Id="rId4" Type="http://schemas.openxmlformats.org/officeDocument/2006/relationships/image" Target="../media/image1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7" Type="http://schemas.openxmlformats.org/officeDocument/2006/relationships/image" Target="../media/image187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91.png"/><Relationship Id="rId4" Type="http://schemas.openxmlformats.org/officeDocument/2006/relationships/image" Target="../media/image19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196.png"/><Relationship Id="rId7" Type="http://schemas.openxmlformats.org/officeDocument/2006/relationships/image" Target="../media/image200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png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3" Type="http://schemas.openxmlformats.org/officeDocument/2006/relationships/image" Target="../media/image204.png"/><Relationship Id="rId7" Type="http://schemas.openxmlformats.org/officeDocument/2006/relationships/image" Target="../media/image208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5" Type="http://schemas.openxmlformats.org/officeDocument/2006/relationships/image" Target="../media/image206.png"/><Relationship Id="rId4" Type="http://schemas.openxmlformats.org/officeDocument/2006/relationships/image" Target="../media/image20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221.png"/><Relationship Id="rId4" Type="http://schemas.openxmlformats.org/officeDocument/2006/relationships/image" Target="../media/image220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8.png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13" Type="http://schemas.openxmlformats.org/officeDocument/2006/relationships/image" Target="../media/image240.png"/><Relationship Id="rId3" Type="http://schemas.openxmlformats.org/officeDocument/2006/relationships/image" Target="../media/image230.png"/><Relationship Id="rId7" Type="http://schemas.openxmlformats.org/officeDocument/2006/relationships/image" Target="../media/image234.png"/><Relationship Id="rId12" Type="http://schemas.openxmlformats.org/officeDocument/2006/relationships/image" Target="../media/image2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3.png"/><Relationship Id="rId11" Type="http://schemas.openxmlformats.org/officeDocument/2006/relationships/image" Target="../media/image238.png"/><Relationship Id="rId5" Type="http://schemas.openxmlformats.org/officeDocument/2006/relationships/image" Target="../media/image232.png"/><Relationship Id="rId15" Type="http://schemas.openxmlformats.org/officeDocument/2006/relationships/image" Target="../media/image67.png"/><Relationship Id="rId10" Type="http://schemas.openxmlformats.org/officeDocument/2006/relationships/image" Target="../media/image237.png"/><Relationship Id="rId4" Type="http://schemas.openxmlformats.org/officeDocument/2006/relationships/image" Target="../media/image231.png"/><Relationship Id="rId9" Type="http://schemas.openxmlformats.org/officeDocument/2006/relationships/image" Target="../media/image236.png"/><Relationship Id="rId14" Type="http://schemas.openxmlformats.org/officeDocument/2006/relationships/image" Target="../media/image241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3" Type="http://schemas.openxmlformats.org/officeDocument/2006/relationships/image" Target="../media/image243.png"/><Relationship Id="rId7" Type="http://schemas.openxmlformats.org/officeDocument/2006/relationships/image" Target="../media/image19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6.png"/><Relationship Id="rId5" Type="http://schemas.openxmlformats.org/officeDocument/2006/relationships/image" Target="../media/image245.png"/><Relationship Id="rId10" Type="http://schemas.openxmlformats.org/officeDocument/2006/relationships/image" Target="../media/image67.png"/><Relationship Id="rId4" Type="http://schemas.openxmlformats.org/officeDocument/2006/relationships/image" Target="../media/image244.png"/><Relationship Id="rId9" Type="http://schemas.openxmlformats.org/officeDocument/2006/relationships/image" Target="../media/image247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jpeg"/><Relationship Id="rId13" Type="http://schemas.openxmlformats.org/officeDocument/2006/relationships/image" Target="../media/image257.png"/><Relationship Id="rId3" Type="http://schemas.openxmlformats.org/officeDocument/2006/relationships/image" Target="../media/image245.png"/><Relationship Id="rId7" Type="http://schemas.openxmlformats.org/officeDocument/2006/relationships/image" Target="../media/image251.jpeg"/><Relationship Id="rId12" Type="http://schemas.openxmlformats.org/officeDocument/2006/relationships/image" Target="../media/image25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0.jpeg"/><Relationship Id="rId11" Type="http://schemas.openxmlformats.org/officeDocument/2006/relationships/image" Target="../media/image255.png"/><Relationship Id="rId5" Type="http://schemas.openxmlformats.org/officeDocument/2006/relationships/image" Target="../media/image248.png"/><Relationship Id="rId15" Type="http://schemas.openxmlformats.org/officeDocument/2006/relationships/image" Target="../media/image259.png"/><Relationship Id="rId10" Type="http://schemas.openxmlformats.org/officeDocument/2006/relationships/image" Target="../media/image254.png"/><Relationship Id="rId4" Type="http://schemas.openxmlformats.org/officeDocument/2006/relationships/image" Target="../media/image249.png"/><Relationship Id="rId9" Type="http://schemas.openxmlformats.org/officeDocument/2006/relationships/image" Target="../media/image253.png"/><Relationship Id="rId14" Type="http://schemas.openxmlformats.org/officeDocument/2006/relationships/image" Target="../media/image2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dirty="0"/>
              <a:t>Fortinet Product </a:t>
            </a:r>
            <a:r>
              <a:rPr lang="en-US" dirty="0" smtClean="0"/>
              <a:t>Quick Guide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US" smtClean="0"/>
              <a:t>April</a:t>
            </a:r>
            <a:r>
              <a:rPr lang="en-US" smtClean="0"/>
              <a:t>, </a:t>
            </a:r>
            <a:r>
              <a:rPr lang="en-US" dirty="0" smtClean="0"/>
              <a:t>2013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457200" y="222551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251972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FortiOS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 Operating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Proprietary OS, eliminates vulnerabilities &amp; issues associated with common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OSes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Harden and small footprint for security &amp; efficiency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Runs on flash, more reliable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Nearly common feature set across all platform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* Default with 10 VDOMs*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4913453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Web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UI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, CLI Dashboard &amp; Statistics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7" name="Picture 56" descr="FortiTech_Laptop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453" y="3280259"/>
            <a:ext cx="650081" cy="1300162"/>
          </a:xfrm>
          <a:prstGeom prst="rect">
            <a:avLst/>
          </a:prstGeom>
          <a:effectLst>
            <a:outerShdw blurRad="76200" dir="18900000" sy="23000" kx="-1200000" algn="bl">
              <a:srgbClr val="000000">
                <a:alpha val="15000"/>
              </a:srgbClr>
            </a:outerShdw>
          </a:effectLst>
        </p:spPr>
      </p:pic>
      <p:sp>
        <p:nvSpPr>
          <p:cNvPr id="58" name="Rounded Rectangle 57"/>
          <p:cNvSpPr/>
          <p:nvPr/>
        </p:nvSpPr>
        <p:spPr bwMode="auto">
          <a:xfrm>
            <a:off x="6149592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SNMP Monitoring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7394146" y="2448771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Syslogging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7394146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Email Alerts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6149592" y="3214944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In-box Reporting *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7394146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SFLOW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ounded Rectangle 62"/>
          <p:cNvSpPr/>
          <p:nvPr/>
        </p:nvSpPr>
        <p:spPr bwMode="auto">
          <a:xfrm>
            <a:off x="6149592" y="3966648"/>
            <a:ext cx="946644" cy="613773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Content Archives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248400"/>
            <a:ext cx="21336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Available on selected models.</a:t>
            </a:r>
          </a:p>
        </p:txBody>
      </p:sp>
    </p:spTree>
    <p:extLst>
      <p:ext uri="{BB962C8B-B14F-4D97-AF65-F5344CB8AC3E}">
        <p14:creationId xmlns:p14="http://schemas.microsoft.com/office/powerpoint/2010/main" val="3178878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FortiMail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623883"/>
              </p:ext>
            </p:extLst>
          </p:nvPr>
        </p:nvGraphicFramePr>
        <p:xfrm>
          <a:off x="438861" y="1296872"/>
          <a:ext cx="8224870" cy="417634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FAZ-5002B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2.3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175,000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1.6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2.0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10/100/100 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2x 12TB (Opt. 6TB)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1TB (Opt. 6TB)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146GB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Desktop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ATCA Blade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46420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FortiMail-VM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78363"/>
              </p:ext>
            </p:extLst>
          </p:nvPr>
        </p:nvGraphicFramePr>
        <p:xfrm>
          <a:off x="438861" y="1296872"/>
          <a:ext cx="8172350" cy="45056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47598"/>
                <a:gridCol w="1581188"/>
                <a:gridCol w="1581188"/>
                <a:gridCol w="1581188"/>
                <a:gridCol w="1581188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FortiMail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FML-VM04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Email Domains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Server Mode Mailboxes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Email Routing</a:t>
                      </a:r>
                    </a:p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Arial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3KB)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265,000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1.32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1.76</a:t>
                      </a:r>
                      <a:r>
                        <a:rPr lang="en-US" sz="1500" baseline="0" dirty="0" smtClean="0"/>
                        <a:t>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Arial"/>
                          <a:cs typeface="Arial"/>
                        </a:rPr>
                        <a:t>FortiGuard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err="1" smtClean="0">
                          <a:latin typeface="Arial"/>
                          <a:cs typeface="Arial"/>
                        </a:rPr>
                        <a:t>Antispam+AV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(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Msg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/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hr</a:t>
                      </a:r>
                      <a:r>
                        <a:rPr lang="en-US" sz="1500" dirty="0" smtClean="0">
                          <a:latin typeface="+mn-lt"/>
                          <a:cs typeface="Arial"/>
                        </a:rPr>
                        <a:t>,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3KB)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185,400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1.05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1.4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</a:t>
                      </a:r>
                      <a:r>
                        <a:rPr lang="en-US" sz="1500" dirty="0" err="1" smtClean="0">
                          <a:latin typeface="+mn-lt"/>
                          <a:cs typeface="Arial"/>
                        </a:rPr>
                        <a:t>vCPU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supported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vNICs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 GB / 2 TB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Memory required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GB / 12 GB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92208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We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616" y="2978013"/>
            <a:ext cx="1018854" cy="75535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FortiWeb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8358983"/>
      </p:ext>
    </p:extLst>
  </p:cSld>
  <p:clrMapOvr>
    <a:masterClrMapping/>
  </p:clrMapOvr>
  <p:transition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0360773"/>
              </p:ext>
            </p:extLst>
          </p:nvPr>
        </p:nvGraphicFramePr>
        <p:xfrm>
          <a:off x="0" y="2664435"/>
          <a:ext cx="3650536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Application Firewall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Aids in PCI DSS 6.6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Protection against OWASP Top 10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layer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DDoS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 Learn security profiles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Geo IP data analysis and security</a:t>
                      </a:r>
                      <a:endParaRPr kumimoji="0" lang="en-US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Vulnerability Scanner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Scans, analyzes and detects web application vulnerabilities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Delivery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Assures availability and accelerates performance of critical web applications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Application Security </a:t>
            </a:r>
          </a:p>
          <a:p>
            <a:pPr lvl="2"/>
            <a:r>
              <a:rPr lang="en-US" sz="1400" dirty="0"/>
              <a:t>Web application firewall to protect, balance, and accelerate web </a:t>
            </a:r>
            <a:r>
              <a:rPr lang="en-US" sz="1400" dirty="0" smtClean="0"/>
              <a:t>applications.</a:t>
            </a:r>
            <a:endParaRPr lang="en-US" sz="1400" dirty="0"/>
          </a:p>
          <a:p>
            <a:pPr lvl="2"/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Picture 31" descr="FortiWeb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17" y="1278167"/>
            <a:ext cx="1684846" cy="1249110"/>
          </a:xfrm>
          <a:prstGeom prst="rect">
            <a:avLst/>
          </a:prstGeom>
        </p:spPr>
      </p:pic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FortiWeb</a:t>
            </a:r>
          </a:p>
        </p:txBody>
      </p:sp>
      <p:pic>
        <p:nvPicPr>
          <p:cNvPr id="8" name="Picture 7" descr="ICSA_Labs_WebAppFirewall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7" y="5538632"/>
            <a:ext cx="1300992" cy="524011"/>
          </a:xfrm>
          <a:prstGeom prst="rect">
            <a:avLst/>
          </a:prstGeom>
        </p:spPr>
      </p:pic>
      <p:pic>
        <p:nvPicPr>
          <p:cNvPr id="9" name="Picture 8" descr="Cloud-Tea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29" y="2252909"/>
            <a:ext cx="2362867" cy="1588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11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8863" y="2413000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26"/>
          <p:cNvCxnSpPr>
            <a:cxnSpLocks noChangeShapeType="1"/>
          </p:cNvCxnSpPr>
          <p:nvPr/>
        </p:nvCxnSpPr>
        <p:spPr bwMode="auto">
          <a:xfrm>
            <a:off x="7280275" y="2743200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2" name="Picture 29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0" y="2495550"/>
            <a:ext cx="31591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0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550" y="2595563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1" descr="WebAppServer_Lt_vF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5" y="2749550"/>
            <a:ext cx="31908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2" descr="WebAppServer_L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841625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1" descr="Router_Lt_v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70713" y="304800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2455" y="413251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Line 113"/>
          <p:cNvSpPr>
            <a:spLocks noChangeShapeType="1"/>
          </p:cNvSpPr>
          <p:nvPr/>
        </p:nvSpPr>
        <p:spPr bwMode="auto">
          <a:xfrm flipV="1">
            <a:off x="5709624" y="393290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9" name="Line 113"/>
          <p:cNvSpPr>
            <a:spLocks noChangeShapeType="1"/>
          </p:cNvSpPr>
          <p:nvPr/>
        </p:nvSpPr>
        <p:spPr bwMode="auto">
          <a:xfrm flipV="1">
            <a:off x="6738282" y="345968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Line 113"/>
          <p:cNvSpPr>
            <a:spLocks noChangeShapeType="1"/>
          </p:cNvSpPr>
          <p:nvPr/>
        </p:nvSpPr>
        <p:spPr bwMode="auto">
          <a:xfrm flipV="1">
            <a:off x="7676536" y="3057832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  <a:scene3d>
            <a:camera prst="orthographicFront">
              <a:rot lat="900000" lon="0" rev="300000"/>
            </a:camera>
            <a:lightRig rig="threePt" dir="t"/>
          </a:scene3d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1" name="Line 113"/>
          <p:cNvSpPr>
            <a:spLocks noChangeShapeType="1"/>
          </p:cNvSpPr>
          <p:nvPr/>
        </p:nvSpPr>
        <p:spPr bwMode="auto">
          <a:xfrm flipV="1">
            <a:off x="7420896" y="2915264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22" name="Picture 21" descr="FortiWeb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876" y="3518719"/>
            <a:ext cx="981875" cy="609600"/>
          </a:xfrm>
          <a:prstGeom prst="rect">
            <a:avLst/>
          </a:prstGeom>
        </p:spPr>
      </p:pic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6716289" y="4113933"/>
            <a:ext cx="849035" cy="2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444F51"/>
                </a:solidFill>
                <a:latin typeface="Helvetica" charset="0"/>
              </a:rPr>
              <a:t>FortiWeb</a:t>
            </a:r>
          </a:p>
        </p:txBody>
      </p:sp>
      <p:sp>
        <p:nvSpPr>
          <p:cNvPr id="24" name="TextBox 67"/>
          <p:cNvSpPr txBox="1">
            <a:spLocks noChangeArrowheads="1"/>
          </p:cNvSpPr>
          <p:nvPr/>
        </p:nvSpPr>
        <p:spPr bwMode="auto">
          <a:xfrm>
            <a:off x="5415916" y="2689983"/>
            <a:ext cx="1102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cxnSp>
        <p:nvCxnSpPr>
          <p:cNvPr id="25" name="Curved Connector 24"/>
          <p:cNvCxnSpPr/>
          <p:nvPr/>
        </p:nvCxnSpPr>
        <p:spPr bwMode="auto">
          <a:xfrm rot="5400000" flipH="1" flipV="1">
            <a:off x="5266439" y="4367528"/>
            <a:ext cx="1093029" cy="71210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5" descr="BadGuy_Icon_Rt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7955" y="5516664"/>
            <a:ext cx="489000" cy="550675"/>
          </a:xfrm>
          <a:prstGeom prst="rect">
            <a:avLst/>
          </a:prstGeom>
        </p:spPr>
      </p:pic>
      <p:pic>
        <p:nvPicPr>
          <p:cNvPr id="27" name="Picture 26" descr="Laptop-Wireless_L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881" y="5126572"/>
            <a:ext cx="673047" cy="52225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Explosion 1 27"/>
          <p:cNvSpPr/>
          <p:nvPr/>
        </p:nvSpPr>
        <p:spPr>
          <a:xfrm>
            <a:off x="6169004" y="3882805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pic>
        <p:nvPicPr>
          <p:cNvPr id="29" name="Picture 28" descr="User-Green-Male_R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407" y="3573985"/>
            <a:ext cx="429409" cy="471962"/>
          </a:xfrm>
          <a:prstGeom prst="rect">
            <a:avLst/>
          </a:prstGeom>
        </p:spPr>
      </p:pic>
      <p:pic>
        <p:nvPicPr>
          <p:cNvPr id="30" name="Picture 29" descr="User-Silver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16" y="3436806"/>
            <a:ext cx="433277" cy="475830"/>
          </a:xfrm>
          <a:prstGeom prst="rect">
            <a:avLst/>
          </a:prstGeom>
        </p:spPr>
      </p:pic>
      <p:pic>
        <p:nvPicPr>
          <p:cNvPr id="31" name="Picture 30" descr="User-Exec-Male_R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366" y="3090417"/>
            <a:ext cx="429408" cy="483568"/>
          </a:xfrm>
          <a:prstGeom prst="rect">
            <a:avLst/>
          </a:prstGeom>
        </p:spPr>
      </p:pic>
      <p:cxnSp>
        <p:nvCxnSpPr>
          <p:cNvPr id="33" name="Curved Connector 32"/>
          <p:cNvCxnSpPr>
            <a:stCxn id="30" idx="2"/>
          </p:cNvCxnSpPr>
          <p:nvPr/>
        </p:nvCxnSpPr>
        <p:spPr bwMode="auto">
          <a:xfrm rot="5400000" flipH="1" flipV="1">
            <a:off x="5500194" y="3107895"/>
            <a:ext cx="1" cy="1609481"/>
          </a:xfrm>
          <a:prstGeom prst="curvedConnector4">
            <a:avLst>
              <a:gd name="adj1" fmla="val -22860000000"/>
              <a:gd name="adj2" fmla="val 5673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5" name="TextBox 67"/>
          <p:cNvSpPr txBox="1">
            <a:spLocks noChangeArrowheads="1"/>
          </p:cNvSpPr>
          <p:nvPr/>
        </p:nvSpPr>
        <p:spPr bwMode="auto">
          <a:xfrm>
            <a:off x="5795780" y="4815904"/>
            <a:ext cx="14331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0000"/>
                </a:solidFill>
                <a:latin typeface="Helvetica" charset="0"/>
              </a:rPr>
              <a:t>SQL Injection, XSS…</a:t>
            </a:r>
          </a:p>
        </p:txBody>
      </p:sp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83" y="418506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76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102234"/>
              </p:ext>
            </p:extLst>
          </p:nvPr>
        </p:nvGraphicFramePr>
        <p:xfrm>
          <a:off x="548427" y="1296872"/>
          <a:ext cx="8042348" cy="350914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8208"/>
                <a:gridCol w="1556035"/>
                <a:gridCol w="1556035"/>
                <a:gridCol w="1556035"/>
                <a:gridCol w="155603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FWB-4000C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27,000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70,000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Sub-</a:t>
                      </a:r>
                      <a:r>
                        <a:rPr lang="en-US" sz="1500" dirty="0" err="1" smtClean="0"/>
                        <a:t>ms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GE RJ45 ports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+ 2 Bypass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1GE-SX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ports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(FWB-3000C-FSX)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1 TB (Opt. 6 TB)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1 TB (Opt. 6 TB)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Form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 mount, 1RU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Mount, 2RU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Rack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Mount, 2RU 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4272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FortiWeb-VM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49294"/>
              </p:ext>
            </p:extLst>
          </p:nvPr>
        </p:nvGraphicFramePr>
        <p:xfrm>
          <a:off x="548427" y="1296872"/>
          <a:ext cx="8014677" cy="21925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FortiWeb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FWB-VM04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FWB-VM08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100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HTTP transactions / Sec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24,000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 </a:t>
                      </a:r>
                      <a:r>
                        <a:rPr lang="en-US" sz="1500" dirty="0" err="1" smtClean="0"/>
                        <a:t>vCPU</a:t>
                      </a:r>
                      <a:r>
                        <a:rPr lang="en-US" sz="1500" baseline="0" dirty="0" smtClean="0"/>
                        <a:t> Supported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Memory required</a:t>
                      </a:r>
                      <a:r>
                        <a:rPr lang="en-US" sz="1500" baseline="0" dirty="0" smtClean="0"/>
                        <a:t> (Min)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(Min)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40 GB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8805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B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35" y="2886793"/>
            <a:ext cx="1053176" cy="92606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FortiDB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372043514"/>
      </p:ext>
    </p:extLst>
  </p:cSld>
  <p:clrMapOvr>
    <a:masterClrMapping/>
  </p:clrMapOvr>
  <p:transition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loud-Oran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48" y="3311203"/>
            <a:ext cx="2198114" cy="14778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8421"/>
              </p:ext>
            </p:extLst>
          </p:nvPr>
        </p:nvGraphicFramePr>
        <p:xfrm>
          <a:off x="0" y="2567577"/>
          <a:ext cx="3650536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Activity Monitoring (DAM)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宋体" pitchFamily="2" charset="-122"/>
                        </a:rPr>
                        <a:t>Real-time monitoring of key users and critical transactions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User Activity Base lining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Block database attacks</a:t>
                      </a:r>
                      <a:r>
                        <a:rPr lang="en-US" sz="1200" kern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 in real time</a:t>
                      </a:r>
                      <a:endParaRPr lang="en-US" sz="1200" kern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cs typeface="HelveticaNeue Condensed"/>
                      </a:endParaRP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Sensitive data discovery in databases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kern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cs typeface="HelveticaNeue Condensed"/>
                        </a:rPr>
                        <a:t>Vulnerability scanning with remediation advice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Policy Driven Controls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Automated process of establishing IT controls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Database Audit and Compliance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 compliance and forensics analysis purpose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73809" y="1452852"/>
            <a:ext cx="7672919" cy="100085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Database Security and </a:t>
            </a:r>
            <a:r>
              <a:rPr lang="en-US" sz="2000" b="1" dirty="0" smtClean="0">
                <a:solidFill>
                  <a:srgbClr val="DC291E"/>
                </a:solidFill>
              </a:rPr>
              <a:t>Compliance</a:t>
            </a:r>
          </a:p>
          <a:p>
            <a:pPr lvl="2"/>
            <a:r>
              <a:rPr lang="en-US" sz="1200" dirty="0"/>
              <a:t>Database Activity Monitoring and Vulnerability Assessment solution that allows quick and easy implementation of internal IT control frameworks for database activity monitoring, IT audit and regulatory compliance </a:t>
            </a:r>
            <a:endParaRPr lang="en-US" sz="18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6" descr="FortiDB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613" y="1177176"/>
            <a:ext cx="1694309" cy="148982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FortiDB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697062" y="4754923"/>
            <a:ext cx="1211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Database Servers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</p:txBody>
      </p:sp>
      <p:cxnSp>
        <p:nvCxnSpPr>
          <p:cNvPr id="10" name="Straight Connector 26"/>
          <p:cNvCxnSpPr>
            <a:cxnSpLocks noChangeShapeType="1"/>
          </p:cNvCxnSpPr>
          <p:nvPr/>
        </p:nvCxnSpPr>
        <p:spPr bwMode="auto">
          <a:xfrm>
            <a:off x="7054264" y="3794157"/>
            <a:ext cx="1025525" cy="609600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1" name="Straight Connector 35"/>
          <p:cNvCxnSpPr>
            <a:cxnSpLocks noChangeShapeType="1"/>
          </p:cNvCxnSpPr>
          <p:nvPr/>
        </p:nvCxnSpPr>
        <p:spPr bwMode="auto">
          <a:xfrm flipV="1">
            <a:off x="6893927" y="4065620"/>
            <a:ext cx="652462" cy="338137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cxnSp>
        <p:nvCxnSpPr>
          <p:cNvPr id="12" name="Straight Connector 40"/>
          <p:cNvCxnSpPr>
            <a:cxnSpLocks noChangeShapeType="1"/>
          </p:cNvCxnSpPr>
          <p:nvPr/>
        </p:nvCxnSpPr>
        <p:spPr bwMode="auto">
          <a:xfrm flipV="1">
            <a:off x="5154027" y="4481545"/>
            <a:ext cx="1714500" cy="936625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/>
            <a:tailEnd/>
          </a:ln>
        </p:spPr>
      </p:cxnSp>
      <p:pic>
        <p:nvPicPr>
          <p:cNvPr id="13" name="Picture 51" descr="Router_Lt_vF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4702" y="4098957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452" y="5124482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13"/>
          <p:cNvSpPr>
            <a:spLocks noChangeShapeType="1"/>
          </p:cNvSpPr>
          <p:nvPr/>
        </p:nvSpPr>
        <p:spPr bwMode="auto">
          <a:xfrm flipH="1" flipV="1">
            <a:off x="6174789" y="3641757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7165389" y="3946557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88989" y="4556157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 flipH="1" flipV="1">
            <a:off x="6098589" y="3717957"/>
            <a:ext cx="762000" cy="533400"/>
          </a:xfrm>
          <a:prstGeom prst="line">
            <a:avLst/>
          </a:prstGeom>
          <a:noFill/>
          <a:ln w="25400">
            <a:solidFill>
              <a:srgbClr val="5182CB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6075335" y="2825080"/>
            <a:ext cx="7489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  <a:t>FortiDB</a:t>
            </a:r>
            <a:br>
              <a:rPr lang="en-US" sz="1200" b="1" dirty="0" smtClean="0">
                <a:solidFill>
                  <a:srgbClr val="444F51"/>
                </a:solidFill>
                <a:latin typeface="+mn-lt"/>
                <a:cs typeface="Helvetica" pitchFamily="34" charset="0"/>
              </a:rPr>
            </a:br>
            <a:endParaRPr lang="en-US" sz="800" b="1" dirty="0">
              <a:solidFill>
                <a:srgbClr val="444F51"/>
              </a:solidFill>
              <a:latin typeface="+mn-lt"/>
              <a:cs typeface="Helvetica" pitchFamily="34" charset="0"/>
            </a:endParaRPr>
          </a:p>
        </p:txBody>
      </p:sp>
      <p:pic>
        <p:nvPicPr>
          <p:cNvPr id="20" name="Picture 19" descr="FortiDB_Icon_1U_L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189" y="3032157"/>
            <a:ext cx="1104900" cy="694509"/>
          </a:xfrm>
          <a:prstGeom prst="rect">
            <a:avLst/>
          </a:prstGeom>
        </p:spPr>
      </p:pic>
      <p:pic>
        <p:nvPicPr>
          <p:cNvPr id="21" name="Picture 20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1589" y="33369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2" name="Picture 21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189" y="34893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3" name="Picture 22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89" y="36417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4" name="Picture 23" descr="Database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389" y="3794157"/>
            <a:ext cx="457200" cy="57811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5" name="Picture 24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389" y="3717957"/>
            <a:ext cx="228600" cy="201011"/>
          </a:xfrm>
          <a:prstGeom prst="rect">
            <a:avLst/>
          </a:prstGeom>
        </p:spPr>
      </p:pic>
      <p:pic>
        <p:nvPicPr>
          <p:cNvPr id="26" name="Picture 25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989" y="3870357"/>
            <a:ext cx="228600" cy="201011"/>
          </a:xfrm>
          <a:prstGeom prst="rect">
            <a:avLst/>
          </a:prstGeom>
        </p:spPr>
      </p:pic>
      <p:pic>
        <p:nvPicPr>
          <p:cNvPr id="27" name="Picture 26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589" y="4022757"/>
            <a:ext cx="228600" cy="201011"/>
          </a:xfrm>
          <a:prstGeom prst="rect">
            <a:avLst/>
          </a:prstGeom>
        </p:spPr>
      </p:pic>
      <p:pic>
        <p:nvPicPr>
          <p:cNvPr id="28" name="Picture 27" descr="FortiDB_Icon_F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189" y="4175157"/>
            <a:ext cx="228600" cy="201011"/>
          </a:xfrm>
          <a:prstGeom prst="rect">
            <a:avLst/>
          </a:prstGeom>
        </p:spPr>
      </p:pic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4191429" y="3963867"/>
            <a:ext cx="17556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Deployment options:</a:t>
            </a:r>
            <a:br>
              <a:rPr lang="en-US" sz="1200" b="1" dirty="0" smtClean="0">
                <a:solidFill>
                  <a:srgbClr val="444F51"/>
                </a:solidFill>
                <a:latin typeface="Helvetica" charset="0"/>
              </a:rPr>
            </a:br>
            <a:r>
              <a:rPr lang="en-US" sz="800" b="1" dirty="0" smtClean="0">
                <a:solidFill>
                  <a:srgbClr val="444F51"/>
                </a:solidFill>
                <a:latin typeface="Helvetica" charset="0"/>
              </a:rPr>
              <a:t>Sniffer, Native Audit and Agents</a:t>
            </a:r>
            <a:endParaRPr lang="en-US" sz="8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31" name="Picture 30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202" y="2882878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23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FortiDB Series 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23724"/>
              </p:ext>
            </p:extLst>
          </p:nvPr>
        </p:nvGraphicFramePr>
        <p:xfrm>
          <a:off x="427421" y="1325912"/>
          <a:ext cx="8258095" cy="195407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465440"/>
                <a:gridCol w="1432231"/>
                <a:gridCol w="5360424"/>
              </a:tblGrid>
              <a:tr h="560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#Licensed DB Instances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DB Supported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400B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DB2 UDB V8 (VA only), DB2 UDB V9.x (VA only), DB2 UDB V9.5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MS SQL Server 2000, MS SQL Server 2005, MS SQL Server 2008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Oracle 10 gR1 (VA only), Oracle 10gR2, Oracle 11g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Sybase ASE 12.5 (VA only), Sybase ASE 15.x, 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MySQL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5.1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1000C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FortiDB</a:t>
                      </a: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2000B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205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can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15" y="2965208"/>
            <a:ext cx="985368" cy="73053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FortiScan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770598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90" name="Rectangle 8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57200" y="178892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6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1788922"/>
            <a:ext cx="7844328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Features &amp; Capabilities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Available by default, no requirement for hidden charges and software upgrades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7" name="Picture 96" descr="AntiSpam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3395358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8" name="Picture 97" descr="AntiVirus-AntiSpyware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7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99" name="Picture 98" descr="App_Control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976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0" name="Picture 99" descr="Data_Leakage_Icon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98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1" name="Picture 100" descr="Dynamic_Routing_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6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2" name="Picture 101" descr="Firewall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3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3" name="Picture 102" descr="Intrusion_Prevention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785" y="2439587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4" name="Picture 103" descr="Managed_Security_Icon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93" y="3390755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5" name="Picture 104" descr="VPN_Icon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594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6" name="Picture 105" descr="WAN_Optimization_Icon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3386152"/>
            <a:ext cx="667511" cy="58004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7" name="Picture 106" descr="Web_Filter_Icon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358" y="2454359"/>
            <a:ext cx="667511" cy="575441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08" name="Picture 107" descr="Vulnerability_MGMT_Ic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188" y="3395358"/>
            <a:ext cx="670491" cy="587257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09" name="TextBox 108"/>
          <p:cNvSpPr txBox="1"/>
          <p:nvPr/>
        </p:nvSpPr>
        <p:spPr>
          <a:xfrm>
            <a:off x="744403" y="3029800"/>
            <a:ext cx="662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Firewall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87338" y="3029800"/>
            <a:ext cx="4483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VPN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943389" y="3029800"/>
            <a:ext cx="3913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IPS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833333" y="3029800"/>
            <a:ext cx="7260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App. Ctrl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812255" y="3029800"/>
            <a:ext cx="7523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AntiVirus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810515" y="3029800"/>
            <a:ext cx="80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Web Filter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44403" y="3982615"/>
            <a:ext cx="783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AntiSpam</a:t>
            </a:r>
            <a:endParaRPr lang="en-US" sz="1000" b="1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892097" y="3982615"/>
            <a:ext cx="4388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DLP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943389" y="3982615"/>
            <a:ext cx="462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NAC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767193" y="3982615"/>
            <a:ext cx="8352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404040"/>
                </a:solidFill>
                <a:latin typeface="Helvetica 55 Roman"/>
                <a:cs typeface="Helvetica 55 Roman"/>
              </a:rPr>
              <a:t>Vuln</a:t>
            </a: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 Mgmt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79975" y="3982615"/>
            <a:ext cx="11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Traffic Shaping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863427" y="3982615"/>
            <a:ext cx="7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WAN opt.</a:t>
            </a:r>
          </a:p>
        </p:txBody>
      </p:sp>
      <p:sp>
        <p:nvSpPr>
          <p:cNvPr id="121" name="Rounded Rectangle 120"/>
          <p:cNvSpPr/>
          <p:nvPr/>
        </p:nvSpPr>
        <p:spPr bwMode="auto">
          <a:xfrm>
            <a:off x="6771357" y="2460528"/>
            <a:ext cx="1706796" cy="4202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HA: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A-A, A-P, Virtual cluster, weighted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2" name="Rounded Rectangle 121"/>
          <p:cNvSpPr/>
          <p:nvPr/>
        </p:nvSpPr>
        <p:spPr bwMode="auto">
          <a:xfrm>
            <a:off x="6770891" y="2942159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IPv6 FW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 + UTM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6770426" y="3259175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Routing Protocols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4" name="Rounded Rectangle 123"/>
          <p:cNvSpPr/>
          <p:nvPr/>
        </p:nvSpPr>
        <p:spPr bwMode="auto">
          <a:xfrm>
            <a:off x="6769960" y="3564432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Wireless Controller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5" name="Rounded Rectangle 124"/>
          <p:cNvSpPr/>
          <p:nvPr/>
        </p:nvSpPr>
        <p:spPr bwMode="auto">
          <a:xfrm>
            <a:off x="6769495" y="3869690"/>
            <a:ext cx="1706796" cy="267844"/>
          </a:xfrm>
          <a:prstGeom prst="roundRect">
            <a:avLst>
              <a:gd name="adj" fmla="val 8122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Server LB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646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035719"/>
              </p:ext>
            </p:extLst>
          </p:nvPr>
        </p:nvGraphicFramePr>
        <p:xfrm>
          <a:off x="0" y="2508130"/>
          <a:ext cx="3399692" cy="33801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+mn-lt"/>
                          <a:cs typeface="Arial Narrow" pitchFamily="34" charset="0"/>
                        </a:rPr>
                        <a:t>Network Discovery</a:t>
                      </a:r>
                      <a:r>
                        <a:rPr lang="en-US" sz="1200" b="1" baseline="0" dirty="0" smtClean="0">
                          <a:latin typeface="+mn-lt"/>
                          <a:cs typeface="Arial Narrow" pitchFamily="34" charset="0"/>
                        </a:rPr>
                        <a:t> and Asset Management</a:t>
                      </a:r>
                      <a:endParaRPr lang="en-US" sz="1200" b="1" dirty="0" smtClean="0">
                        <a:latin typeface="+mn-lt"/>
                        <a:cs typeface="Arial Narrow" pitchFamily="34" charset="0"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Baseline network discovery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Manage assets and policy based end point control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Comprehensive Vulnerability Assessment and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Both Network and Agent based technologies supported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Patch and Configuration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Benchmarking against best practice deployment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Alert, Remediation &amp; Audit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Reducing security issue resolution effort</a:t>
                      </a:r>
                      <a:endParaRPr kumimoji="0" lang="en-US" sz="105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Vulnerability and Compliance Management</a:t>
            </a: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vulnerability &amp; asset management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FortiScan</a:t>
            </a:r>
            <a:endParaRPr lang="en-US" b="0" i="0" dirty="0"/>
          </a:p>
        </p:txBody>
      </p:sp>
      <p:pic>
        <p:nvPicPr>
          <p:cNvPr id="35" name="Picture 34" descr="FortiScan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91" y="1236052"/>
            <a:ext cx="1753402" cy="1299937"/>
          </a:xfrm>
          <a:prstGeom prst="rect">
            <a:avLst/>
          </a:prstGeom>
        </p:spPr>
      </p:pic>
      <p:pic>
        <p:nvPicPr>
          <p:cNvPr id="7" name="Picture 6" descr="Cloud-T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405" y="4491329"/>
            <a:ext cx="1666766" cy="1120594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8" name="Picture 7" descr="Cloud-Silve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156" y="2453511"/>
            <a:ext cx="2253383" cy="15149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9" name="Picture 8" descr="Cloud-Oran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30" y="4294492"/>
            <a:ext cx="2141995" cy="1440099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0" name="Picture 9" descr="Cloud-Gree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23" y="2505117"/>
            <a:ext cx="1258824" cy="846328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1" name="Picture 10" descr="Workstation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42" y="2371843"/>
            <a:ext cx="391337" cy="50681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cxnSp>
        <p:nvCxnSpPr>
          <p:cNvPr id="12" name="Curved Connector 11"/>
          <p:cNvCxnSpPr/>
          <p:nvPr/>
        </p:nvCxnSpPr>
        <p:spPr bwMode="auto">
          <a:xfrm rot="16200000" flipV="1">
            <a:off x="6897993" y="4110349"/>
            <a:ext cx="1367943" cy="24035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3" name="Picture 12" descr="User-Silver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065" y="2921713"/>
            <a:ext cx="568960" cy="624840"/>
          </a:xfrm>
          <a:prstGeom prst="rect">
            <a:avLst/>
          </a:prstGeom>
        </p:spPr>
      </p:pic>
      <p:pic>
        <p:nvPicPr>
          <p:cNvPr id="14" name="Picture 13" descr="Laptop-Wireless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740" y="3051546"/>
            <a:ext cx="929640" cy="72136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grpSp>
        <p:nvGrpSpPr>
          <p:cNvPr id="15" name="Group 35"/>
          <p:cNvGrpSpPr/>
          <p:nvPr/>
        </p:nvGrpSpPr>
        <p:grpSpPr>
          <a:xfrm flipH="1">
            <a:off x="4732787" y="4349562"/>
            <a:ext cx="1310797" cy="745888"/>
            <a:chOff x="2627557" y="3610654"/>
            <a:chExt cx="1753736" cy="1189229"/>
          </a:xfrm>
        </p:grpSpPr>
        <p:pic>
          <p:nvPicPr>
            <p:cNvPr id="16" name="Picture 15" descr="LAN_Lt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7" name="Picture 16" descr="User-Exec-Female_Rt-s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8" name="Picture 17" descr="User-Exec-Male_R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120787" y="5588837"/>
            <a:ext cx="95571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36424A"/>
                </a:solidFill>
              </a:rPr>
              <a:t>FortiScan</a:t>
            </a:r>
            <a:endParaRPr lang="en-US" sz="1000" b="1" dirty="0" smtClean="0">
              <a:solidFill>
                <a:srgbClr val="36424A"/>
              </a:solidFill>
            </a:endParaRPr>
          </a:p>
        </p:txBody>
      </p:sp>
      <p:pic>
        <p:nvPicPr>
          <p:cNvPr id="20" name="Picture 19" descr="User-Green-Male_Rt-s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99" y="2625250"/>
            <a:ext cx="392848" cy="431779"/>
          </a:xfrm>
          <a:prstGeom prst="rect">
            <a:avLst/>
          </a:prstGeom>
        </p:spPr>
      </p:pic>
      <p:cxnSp>
        <p:nvCxnSpPr>
          <p:cNvPr id="21" name="Curved Connector 20"/>
          <p:cNvCxnSpPr/>
          <p:nvPr/>
        </p:nvCxnSpPr>
        <p:spPr bwMode="auto">
          <a:xfrm rot="16200000" flipV="1">
            <a:off x="5550945" y="3276064"/>
            <a:ext cx="1793895" cy="14829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2" name="Curved Connector 21"/>
          <p:cNvCxnSpPr/>
          <p:nvPr/>
        </p:nvCxnSpPr>
        <p:spPr bwMode="auto">
          <a:xfrm rot="5400000" flipH="1" flipV="1">
            <a:off x="7076537" y="3859730"/>
            <a:ext cx="1680364" cy="42917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3" name="Curved Connector 22"/>
          <p:cNvCxnSpPr/>
          <p:nvPr/>
        </p:nvCxnSpPr>
        <p:spPr bwMode="auto">
          <a:xfrm rot="5400000" flipH="1" flipV="1">
            <a:off x="7204875" y="3786516"/>
            <a:ext cx="1625245" cy="6307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4" name="Curved Connector 23"/>
          <p:cNvCxnSpPr/>
          <p:nvPr/>
        </p:nvCxnSpPr>
        <p:spPr bwMode="auto">
          <a:xfrm rot="10800000" flipV="1">
            <a:off x="4470710" y="4914493"/>
            <a:ext cx="2718665" cy="245067"/>
          </a:xfrm>
          <a:prstGeom prst="curvedConnector3">
            <a:avLst>
              <a:gd name="adj1" fmla="val 39954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25" name="Picture 24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749" y="2649524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6" name="Picture 25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024" y="27662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7" name="Picture 26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299" y="28711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8" name="Picture 27" descr="Server_Lt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4449" y="2976099"/>
            <a:ext cx="403109" cy="52295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29" name="Picture 28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4009" y="26137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0" name="Picture 29" descr="Server_Lt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09" y="2766155"/>
            <a:ext cx="273216" cy="354444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1" name="Picture 30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48" y="4648991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2" name="Picture 31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028" y="4741214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4" name="Picture 33" descr="Server_Rt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849" y="4844509"/>
            <a:ext cx="325249" cy="421945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7" name="Picture 36" descr="FortiScan_Icon_1U_Lt-s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161" y="4869048"/>
            <a:ext cx="1136162" cy="708749"/>
          </a:xfrm>
          <a:prstGeom prst="rect">
            <a:avLst/>
          </a:prstGeom>
        </p:spPr>
      </p:pic>
      <p:cxnSp>
        <p:nvCxnSpPr>
          <p:cNvPr id="38" name="Curved Connector 37"/>
          <p:cNvCxnSpPr>
            <a:endCxn id="18" idx="1"/>
          </p:cNvCxnSpPr>
          <p:nvPr/>
        </p:nvCxnSpPr>
        <p:spPr bwMode="auto">
          <a:xfrm rot="10800000">
            <a:off x="5537187" y="4896314"/>
            <a:ext cx="1307374" cy="23792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39" name="Curved Connector 38"/>
          <p:cNvCxnSpPr>
            <a:endCxn id="11" idx="2"/>
          </p:cNvCxnSpPr>
          <p:nvPr/>
        </p:nvCxnSpPr>
        <p:spPr bwMode="auto">
          <a:xfrm rot="10800000">
            <a:off x="5142311" y="2878658"/>
            <a:ext cx="2161714" cy="2136619"/>
          </a:xfrm>
          <a:prstGeom prst="curvedConnector2">
            <a:avLst/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154" y="565944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23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FortiScan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977136"/>
              </p:ext>
            </p:extLst>
          </p:nvPr>
        </p:nvGraphicFramePr>
        <p:xfrm>
          <a:off x="466859" y="1355124"/>
          <a:ext cx="8272229" cy="112215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234350"/>
                <a:gridCol w="1268024"/>
                <a:gridCol w="1153971"/>
                <a:gridCol w="1153971"/>
                <a:gridCol w="1153971"/>
                <a:gridCol w="1153971"/>
                <a:gridCol w="1153971"/>
              </a:tblGrid>
              <a:tr h="299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FortiScan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FSC-3000C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FSC-VM-Base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FSC-VM-100-UG</a:t>
                      </a: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FSC-VM-20000-UG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38385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Assets 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+20,000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77742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619" y="2989457"/>
            <a:ext cx="1038704" cy="76349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FortiBalancer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96969976"/>
      </p:ext>
    </p:extLst>
  </p:cSld>
  <p:clrMapOvr>
    <a:masterClrMapping/>
  </p:clrMapOvr>
  <p:transition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625" y="414115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123" name="Picture 122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15" y="2410477"/>
            <a:ext cx="2024062" cy="1358900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250"/>
              </p:ext>
            </p:extLst>
          </p:nvPr>
        </p:nvGraphicFramePr>
        <p:xfrm>
          <a:off x="0" y="2664435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Availability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Layer 2/3/4 and 7 load balancing techniques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session persistence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Proxy and transparent modes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Global Server Load Balancing (GSLB) for geographic resilience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Link Load Balancing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Acceleration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TCP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Memory based content caching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 compression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Offload and acceleration 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Application Interoperability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Implementation Guides  for Microsoft Exchange,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Lync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SAP etc.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Application Delivery </a:t>
            </a:r>
            <a:r>
              <a:rPr lang="en-US" sz="2000" b="1" dirty="0" smtClean="0">
                <a:solidFill>
                  <a:srgbClr val="DC291E"/>
                </a:solidFill>
              </a:rPr>
              <a:t>Controllers</a:t>
            </a:r>
          </a:p>
          <a:p>
            <a:pPr lvl="2"/>
            <a:r>
              <a:rPr lang="en-US" sz="1400" dirty="0"/>
              <a:t>Optimize the availability, user experience, performance and scalability of mobile, cloud and enterprise application delivery from anywhere-to-anywhere.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FortiBalancer</a:t>
            </a:r>
            <a:endParaRPr lang="en-US" b="0" i="0" dirty="0"/>
          </a:p>
        </p:txBody>
      </p:sp>
      <p:pic>
        <p:nvPicPr>
          <p:cNvPr id="6" name="Picture 5" descr="FortiBalancer_Ico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74" y="1328616"/>
            <a:ext cx="1674626" cy="1230922"/>
          </a:xfrm>
          <a:prstGeom prst="rect">
            <a:avLst/>
          </a:prstGeom>
        </p:spPr>
      </p:pic>
      <p:pic>
        <p:nvPicPr>
          <p:cNvPr id="8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682" y="2632504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0255" y="3007608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User-Green-Male_R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117" y="5271560"/>
            <a:ext cx="429409" cy="471962"/>
          </a:xfrm>
          <a:prstGeom prst="rect">
            <a:avLst/>
          </a:prstGeom>
        </p:spPr>
      </p:pic>
      <p:pic>
        <p:nvPicPr>
          <p:cNvPr id="29" name="Picture 28" descr="User-Silver-Male_Rt-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745" y="3781570"/>
            <a:ext cx="433277" cy="475830"/>
          </a:xfrm>
          <a:prstGeom prst="rect">
            <a:avLst/>
          </a:prstGeom>
        </p:spPr>
      </p:pic>
      <p:pic>
        <p:nvPicPr>
          <p:cNvPr id="30" name="Picture 29" descr="User-Exec-Male_Rt-s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191" y="4149165"/>
            <a:ext cx="429408" cy="483568"/>
          </a:xfrm>
          <a:prstGeom prst="rect">
            <a:avLst/>
          </a:prstGeom>
        </p:spPr>
      </p:pic>
      <p:cxnSp>
        <p:nvCxnSpPr>
          <p:cNvPr id="35" name="Curved Connector 36"/>
          <p:cNvCxnSpPr/>
          <p:nvPr/>
        </p:nvCxnSpPr>
        <p:spPr bwMode="auto">
          <a:xfrm flipV="1">
            <a:off x="5283797" y="3860800"/>
            <a:ext cx="1073461" cy="66765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41" name="Curved Connector 40"/>
          <p:cNvCxnSpPr/>
          <p:nvPr/>
        </p:nvCxnSpPr>
        <p:spPr bwMode="auto">
          <a:xfrm flipV="1">
            <a:off x="6756103" y="3335303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Curved Connector 40"/>
          <p:cNvCxnSpPr/>
          <p:nvPr/>
        </p:nvCxnSpPr>
        <p:spPr bwMode="auto">
          <a:xfrm flipV="1">
            <a:off x="6348509" y="3037860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0" name="Picture 40" descr="User-Exec-Female_Rt-s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910" y="5636202"/>
            <a:ext cx="400702" cy="45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36" descr="User-Silver-Female_R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98" y="4804029"/>
            <a:ext cx="469719" cy="5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cla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8029" y="4126379"/>
            <a:ext cx="373344" cy="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001" y="4314973"/>
            <a:ext cx="404485" cy="36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7665569" y="3787125"/>
            <a:ext cx="1188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Web Application</a:t>
            </a:r>
          </a:p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charset="0"/>
              </a:rPr>
              <a:t>Servers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003638" y="3301003"/>
            <a:ext cx="1340591" cy="777511"/>
            <a:chOff x="1687924" y="2541688"/>
            <a:chExt cx="1656526" cy="1028459"/>
          </a:xfrm>
        </p:grpSpPr>
        <p:pic>
          <p:nvPicPr>
            <p:cNvPr id="21" name="Picture 20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33" name="Picture 32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pic>
        <p:nvPicPr>
          <p:cNvPr id="94" name="Picture 11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243" y="4265361"/>
            <a:ext cx="3175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0" descr="WebAppServer_Lt_vF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6816" y="4640465"/>
            <a:ext cx="3175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6" name="Curved Connector 95"/>
          <p:cNvCxnSpPr/>
          <p:nvPr/>
        </p:nvCxnSpPr>
        <p:spPr bwMode="auto">
          <a:xfrm flipV="1">
            <a:off x="7202664" y="4968160"/>
            <a:ext cx="901874" cy="42588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urved Connector 40"/>
          <p:cNvCxnSpPr/>
          <p:nvPr/>
        </p:nvCxnSpPr>
        <p:spPr bwMode="auto">
          <a:xfrm flipV="1">
            <a:off x="6795070" y="4670717"/>
            <a:ext cx="926926" cy="48851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none" w="med" len="med"/>
            <a:tailEnd type="stealth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6450199" y="4933860"/>
            <a:ext cx="1340591" cy="777511"/>
            <a:chOff x="1687924" y="2541688"/>
            <a:chExt cx="1656526" cy="1028459"/>
          </a:xfrm>
        </p:grpSpPr>
        <p:pic>
          <p:nvPicPr>
            <p:cNvPr id="99" name="Picture 98" descr="FortiWeb_Icon_1U_Lt-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924" y="2541688"/>
              <a:ext cx="1656526" cy="1028459"/>
            </a:xfrm>
            <a:prstGeom prst="rect">
              <a:avLst/>
            </a:prstGeom>
          </p:spPr>
        </p:pic>
        <p:pic>
          <p:nvPicPr>
            <p:cNvPr id="100" name="Picture 99" descr="FortiBalancer_Icon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6233" y="2620885"/>
              <a:ext cx="882137" cy="648408"/>
            </a:xfrm>
            <a:prstGeom prst="rect">
              <a:avLst/>
            </a:prstGeom>
            <a:scene3d>
              <a:camera prst="isometricBottomDown"/>
              <a:lightRig rig="threePt" dir="t"/>
            </a:scene3d>
          </p:spPr>
        </p:pic>
      </p:grpSp>
      <p:cxnSp>
        <p:nvCxnSpPr>
          <p:cNvPr id="102" name="Curved Connector 36"/>
          <p:cNvCxnSpPr/>
          <p:nvPr/>
        </p:nvCxnSpPr>
        <p:spPr bwMode="auto">
          <a:xfrm>
            <a:off x="5436197" y="4680858"/>
            <a:ext cx="1298432" cy="38462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</p:cxnSp>
      <p:pic>
        <p:nvPicPr>
          <p:cNvPr id="104" name="Picture 59" descr="usa-fla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531" y="3048681"/>
            <a:ext cx="5429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6" descr="UK%20Fla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1896" y="5580516"/>
            <a:ext cx="334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6" name="Curved Connector 36"/>
          <p:cNvCxnSpPr/>
          <p:nvPr/>
        </p:nvCxnSpPr>
        <p:spPr bwMode="auto">
          <a:xfrm>
            <a:off x="4318597" y="4114801"/>
            <a:ext cx="265929" cy="23173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09" name="Curved Connector 36"/>
          <p:cNvCxnSpPr/>
          <p:nvPr/>
        </p:nvCxnSpPr>
        <p:spPr bwMode="auto">
          <a:xfrm>
            <a:off x="3890426" y="4992916"/>
            <a:ext cx="593892" cy="3002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1" name="Curved Connector 36"/>
          <p:cNvCxnSpPr/>
          <p:nvPr/>
        </p:nvCxnSpPr>
        <p:spPr bwMode="auto">
          <a:xfrm>
            <a:off x="4028311" y="4535716"/>
            <a:ext cx="340490" cy="1523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3" name="Curved Connector 36"/>
          <p:cNvCxnSpPr/>
          <p:nvPr/>
        </p:nvCxnSpPr>
        <p:spPr bwMode="auto">
          <a:xfrm flipV="1">
            <a:off x="4369396" y="5173249"/>
            <a:ext cx="315338" cy="284125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cxnSp>
        <p:nvCxnSpPr>
          <p:cNvPr id="117" name="Curved Connector 36"/>
          <p:cNvCxnSpPr>
            <a:endCxn id="16" idx="2"/>
          </p:cNvCxnSpPr>
          <p:nvPr/>
        </p:nvCxnSpPr>
        <p:spPr bwMode="auto">
          <a:xfrm rot="16200000" flipV="1">
            <a:off x="4907347" y="5497859"/>
            <a:ext cx="455628" cy="1096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4872B6"/>
                </a:gs>
                <a:gs pos="100000">
                  <a:srgbClr val="B6C4DC"/>
                </a:gs>
                <a:gs pos="61000">
                  <a:srgbClr val="779AD3"/>
                </a:gs>
              </a:gsLst>
              <a:lin ang="16200000" scaled="0"/>
              <a:tileRect/>
            </a:gradFill>
            <a:prstDash val="solid"/>
            <a:round/>
            <a:headEnd type="none" w="med" len="med"/>
            <a:tailEnd type="stealth" w="med" len="lg"/>
          </a:ln>
          <a:effectLst/>
        </p:spPr>
      </p:cxnSp>
      <p:pic>
        <p:nvPicPr>
          <p:cNvPr id="16" name="Picture 9" descr="Internet_Rt_vF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386701" y="4183693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0013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FortiBalancer Series</a:t>
            </a:r>
            <a:endParaRPr lang="en-US" b="0" i="0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792214"/>
              </p:ext>
            </p:extLst>
          </p:nvPr>
        </p:nvGraphicFramePr>
        <p:xfrm>
          <a:off x="427421" y="1228220"/>
          <a:ext cx="8282484" cy="30341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1309"/>
                <a:gridCol w="1346235"/>
                <a:gridCol w="1346235"/>
                <a:gridCol w="1346235"/>
                <a:gridCol w="1346235"/>
                <a:gridCol w="1346235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FortiBalancer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</a:t>
                      </a: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-1000</a:t>
                      </a:r>
                      <a:endParaRPr kumimoji="0" 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FBL-2000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FBL-3000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2.7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Max</a:t>
                      </a:r>
                      <a:r>
                        <a:rPr lang="en-US" sz="1400" baseline="0" dirty="0" smtClean="0"/>
                        <a:t> Connections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Mil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Layer 7 RPS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70 K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230,000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1.15M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2M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4,000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22,500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45,000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Throughput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500 Mbps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1.6 </a:t>
                      </a:r>
                      <a:r>
                        <a:rPr lang="en-US" sz="140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 Gbps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r>
                        <a:rPr lang="en-US" sz="1400" baseline="0" dirty="0" smtClean="0"/>
                        <a:t> Interfaces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400" dirty="0" smtClean="0"/>
                        <a:t>x GE RJ45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algn="ctr"/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4x GE RJ45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8x GE RJ45,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2x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4x 10GE,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16x GE RJ45,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4x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GE </a:t>
                      </a:r>
                      <a:r>
                        <a:rPr lang="en-US" sz="1400" baseline="0" dirty="0" smtClean="0"/>
                        <a:t>SFP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Power</a:t>
                      </a:r>
                      <a:r>
                        <a:rPr lang="en-US" sz="1400" baseline="0" dirty="0" smtClean="0"/>
                        <a:t> Supply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Single/Dual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Dual</a:t>
                      </a:r>
                      <a:endParaRPr lang="en-US" sz="14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800600"/>
            <a:ext cx="464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Also available</a:t>
            </a:r>
            <a:r>
              <a:rPr lang="en-US" sz="1000" dirty="0">
                <a:solidFill>
                  <a:srgbClr val="404040"/>
                </a:solidFill>
                <a:latin typeface="Helvetica 55 Roman"/>
                <a:cs typeface="Helvetica 55 Roman"/>
              </a:rPr>
              <a:t>: </a:t>
            </a:r>
            <a:r>
              <a:rPr lang="en-US" sz="10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FBL-VM01, FBL-VM02, FBL-VM04, FBL-VM08 </a:t>
            </a:r>
          </a:p>
        </p:txBody>
      </p:sp>
    </p:spTree>
    <p:extLst>
      <p:ext uri="{BB962C8B-B14F-4D97-AF65-F5344CB8AC3E}">
        <p14:creationId xmlns:p14="http://schemas.microsoft.com/office/powerpoint/2010/main" val="255065213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Cache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8801" y="2989456"/>
            <a:ext cx="974347" cy="7370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FortiCache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10976322"/>
      </p:ext>
    </p:extLst>
  </p:cSld>
  <p:clrMapOvr>
    <a:masterClrMapping/>
  </p:clrMapOvr>
  <p:transition>
    <p:wipe dir="r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012438"/>
              </p:ext>
            </p:extLst>
          </p:nvPr>
        </p:nvGraphicFramePr>
        <p:xfrm>
          <a:off x="0" y="2664435"/>
          <a:ext cx="3650536" cy="32209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content caching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Explicit or Transparent proxy cache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FortiGuard Web Filtering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Video Caching</a:t>
                      </a:r>
                      <a:endParaRPr kumimoji="0" lang="en-US" sz="14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CDN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Detects same video ID when content comes from different CDN hosts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seek forwards and backwards in video,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detectd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preceding adverts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WN Optimization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Bandwidth optimisation across congested WAN Links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Interoperates with FortiGate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Web Caching Appliance</a:t>
            </a:r>
          </a:p>
          <a:p>
            <a:pPr lvl="2"/>
            <a:r>
              <a:rPr lang="en-US" sz="1400" dirty="0"/>
              <a:t>Reduce the cost and impact of downloaded content, while increasing performance and end-user satisfaction by improving the speed of </a:t>
            </a:r>
            <a:r>
              <a:rPr lang="en-US" sz="1400" dirty="0" smtClean="0"/>
              <a:t>access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FortiCache</a:t>
            </a:r>
          </a:p>
        </p:txBody>
      </p:sp>
      <p:pic>
        <p:nvPicPr>
          <p:cNvPr id="7" name="Picture 6" descr="FortiCache_Icon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801" y="1338455"/>
            <a:ext cx="1616045" cy="1222519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8041" y="2529343"/>
            <a:ext cx="5163729" cy="3595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19424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FortiCache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242281"/>
              </p:ext>
            </p:extLst>
          </p:nvPr>
        </p:nvGraphicFramePr>
        <p:xfrm>
          <a:off x="548427" y="1296872"/>
          <a:ext cx="8014677" cy="153388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246631"/>
                <a:gridCol w="1922682"/>
                <a:gridCol w="1922682"/>
                <a:gridCol w="1922682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FortiCache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FCH-3000C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80Mbps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200 Mbps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dirty="0" smtClean="0"/>
                        <a:t>500 Mbps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Total Interfaces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RJ45,</a:t>
                      </a:r>
                    </a:p>
                    <a:p>
                      <a:pPr algn="ctr"/>
                      <a:r>
                        <a:rPr lang="en-US" sz="1500" dirty="0" smtClean="0"/>
                        <a:t>2x</a:t>
                      </a:r>
                      <a:r>
                        <a:rPr lang="en-US" sz="1500" baseline="0" dirty="0" smtClean="0"/>
                        <a:t> GE SFP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  <a:endParaRPr lang="en-US" sz="1500" dirty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1 TB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1x 2 TB (4</a:t>
                      </a:r>
                      <a:r>
                        <a:rPr lang="en-US" sz="1500" baseline="0" dirty="0" smtClean="0"/>
                        <a:t> TB Max)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</a:t>
                      </a:r>
                      <a:r>
                        <a:rPr lang="en-US" sz="1500" baseline="0" dirty="0" smtClean="0"/>
                        <a:t> 1 TB (6 TB Max)</a:t>
                      </a:r>
                      <a:endParaRPr lang="en-US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07618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DNS_Icon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2171" y="2970129"/>
            <a:ext cx="980977" cy="74198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FortiDNS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5605456"/>
      </p:ext>
    </p:extLst>
  </p:cSld>
  <p:clrMapOvr>
    <a:masterClrMapping/>
  </p:clrMapOvr>
  <p:transition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Internet_Rt_v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4089" y="2884967"/>
            <a:ext cx="1485957" cy="10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Line 113"/>
          <p:cNvSpPr>
            <a:spLocks noChangeShapeType="1"/>
          </p:cNvSpPr>
          <p:nvPr/>
        </p:nvSpPr>
        <p:spPr bwMode="auto">
          <a:xfrm flipV="1">
            <a:off x="7055651" y="3708587"/>
            <a:ext cx="506323" cy="294128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15260"/>
              </p:ext>
            </p:extLst>
          </p:nvPr>
        </p:nvGraphicFramePr>
        <p:xfrm>
          <a:off x="0" y="2664435"/>
          <a:ext cx="3650536" cy="354935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 Caching DNS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caching DNS server with f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ocus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on DNS Security 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Randomised Transaction ID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UDP Source Port Randomization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Case Query Randomisation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spoofing detection switches user to TCP when under threat.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Discard unsolicited answers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Limit per user resources (queries per second) to prevent </a:t>
                      </a: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DoS</a:t>
                      </a:r>
                      <a:endParaRPr kumimoji="0" lang="en-GB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Monitor top users and blacklist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Futureproof</a:t>
                      </a: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with support for DNSSEC and IPv6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DHCP Server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DHCP server with resource friendly high availability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Secure Caching DNS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400" dirty="0"/>
              <a:t>Robust caching DNS server that improves security and performance</a:t>
            </a:r>
            <a:endParaRPr lang="en-US" sz="1400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FortiDNS</a:t>
            </a:r>
          </a:p>
        </p:txBody>
      </p:sp>
      <p:pic>
        <p:nvPicPr>
          <p:cNvPr id="8" name="Picture 7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349" y="1379059"/>
            <a:ext cx="1562393" cy="1181748"/>
          </a:xfrm>
          <a:prstGeom prst="rect">
            <a:avLst/>
          </a:prstGeom>
        </p:spPr>
      </p:pic>
      <p:grpSp>
        <p:nvGrpSpPr>
          <p:cNvPr id="10" name="Group 35"/>
          <p:cNvGrpSpPr/>
          <p:nvPr/>
        </p:nvGrpSpPr>
        <p:grpSpPr>
          <a:xfrm flipH="1">
            <a:off x="4459256" y="4718709"/>
            <a:ext cx="1743072" cy="1026105"/>
            <a:chOff x="2627557" y="3610654"/>
            <a:chExt cx="1753736" cy="1189229"/>
          </a:xfrm>
        </p:grpSpPr>
        <p:pic>
          <p:nvPicPr>
            <p:cNvPr id="11" name="Picture 10" descr="LAN_L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12" name="Picture 11" descr="User-Exec-Female_R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13" name="Picture 12" descr="User-Exec-Male_Rt-s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16" name="Line 113"/>
          <p:cNvSpPr>
            <a:spLocks noChangeShapeType="1"/>
          </p:cNvSpPr>
          <p:nvPr/>
        </p:nvSpPr>
        <p:spPr bwMode="auto">
          <a:xfrm flipH="1" flipV="1">
            <a:off x="5987183" y="3382008"/>
            <a:ext cx="762000" cy="533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pic>
        <p:nvPicPr>
          <p:cNvPr id="19" name="Picture 31" descr="1U_Lt-s_x20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0484" y="2634741"/>
            <a:ext cx="15065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FortiDNS_Icon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5474" y="2684033"/>
            <a:ext cx="839447" cy="634933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1" name="TextBox 20"/>
          <p:cNvSpPr txBox="1"/>
          <p:nvPr/>
        </p:nvSpPr>
        <p:spPr bwMode="auto">
          <a:xfrm>
            <a:off x="4734524" y="3618599"/>
            <a:ext cx="907032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 smtClean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FortiDNS</a:t>
            </a:r>
            <a:endParaRPr lang="en-US" sz="1300" b="1" dirty="0">
              <a:solidFill>
                <a:srgbClr val="36424A"/>
              </a:solidFill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2" name="Picture 21" descr="Fortinet_Grid-Icon_PMS48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7" y="3692760"/>
            <a:ext cx="213020" cy="151969"/>
          </a:xfrm>
          <a:prstGeom prst="rect">
            <a:avLst/>
          </a:prstGeom>
        </p:spPr>
      </p:pic>
      <p:pic>
        <p:nvPicPr>
          <p:cNvPr id="23" name="Picture 35" descr="Firewall-Typical_Lt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692" y="3682727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13"/>
          <p:cNvSpPr>
            <a:spLocks noChangeShapeType="1"/>
          </p:cNvSpPr>
          <p:nvPr/>
        </p:nvSpPr>
        <p:spPr bwMode="auto">
          <a:xfrm flipV="1">
            <a:off x="5431264" y="4108818"/>
            <a:ext cx="1447800" cy="8382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 type="triangle"/>
            <a:tailEnd type="triangle" w="med" len="med"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220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465980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422321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18717" y="3750589"/>
            <a:ext cx="8229600" cy="436584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04961" y="1341062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4682785" y="1448741"/>
            <a:ext cx="3730355" cy="235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rPr>
              <a:t>FortiGuard Subscription Services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Deliver real-time Automated Updates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Industry Leading Threat Response Time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Comprehensive Threat Library 24x7x365 Operations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Power by Fortinet in-house Global Threat Research Team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1256680" y="173539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AntiVirus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256680" y="2067837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IPS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256680" y="2414699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WCF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1256680" y="2768431"/>
            <a:ext cx="3095402" cy="280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FortiGuard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Antispam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Service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net_Shiel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32" y="1921780"/>
            <a:ext cx="778669" cy="985838"/>
          </a:xfrm>
          <a:prstGeom prst="rect">
            <a:avLst/>
          </a:prstGeom>
          <a:effectLst>
            <a:outerShdw blurRad="152400" dist="101600" dir="5400000" sx="90000" sy="-1900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4610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FortiDNS Series</a:t>
            </a:r>
            <a:endParaRPr lang="en-US" b="0" i="0" dirty="0"/>
          </a:p>
        </p:txBody>
      </p:sp>
      <p:graphicFrame>
        <p:nvGraphicFramePr>
          <p:cNvPr id="4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826571"/>
              </p:ext>
            </p:extLst>
          </p:nvPr>
        </p:nvGraphicFramePr>
        <p:xfrm>
          <a:off x="466859" y="1355124"/>
          <a:ext cx="8248925" cy="167460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042075"/>
                <a:gridCol w="2603425"/>
                <a:gridCol w="2603425"/>
              </a:tblGrid>
              <a:tr h="394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FortiDNS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FNS-400C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FNS-1000C</a:t>
                      </a:r>
                    </a:p>
                  </a:txBody>
                  <a:tcPr marL="87087" marR="87087" marT="48984" marB="48984" horzOverflow="overflow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Max Queries per Second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60,000</a:t>
                      </a:r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 DNS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 smtClean="0"/>
                    </a:p>
                  </a:txBody>
                  <a:tcPr anchor="ctr"/>
                </a:tc>
              </a:tr>
              <a:tr h="254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Storage Capacity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1x 1TB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75455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Switch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055" y="2938125"/>
            <a:ext cx="1007415" cy="81635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FortiSwitch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8614784"/>
      </p:ext>
    </p:extLst>
  </p:cSld>
  <p:clrMapOvr>
    <a:masterClrMapping/>
  </p:clrMapOvr>
  <p:transition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FortiSwitch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Access level Gigabit </a:t>
            </a:r>
            <a:r>
              <a:rPr lang="en-US" sz="2000" b="1" dirty="0">
                <a:solidFill>
                  <a:schemeClr val="accent4"/>
                </a:solidFill>
                <a:latin typeface="+mn-lt"/>
                <a:cs typeface="Arial Narrow"/>
              </a:rPr>
              <a:t>Switches with with ease of use and low cost of ownership </a:t>
            </a:r>
          </a:p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 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dirty="0"/>
              <a:t>O</a:t>
            </a:r>
            <a:r>
              <a:rPr lang="en-US" sz="1600" dirty="0" smtClean="0"/>
              <a:t>utstanding </a:t>
            </a:r>
            <a:r>
              <a:rPr lang="en-US" sz="1600" dirty="0"/>
              <a:t>price, performance, and scalability to organizations with diverse operational needs.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Port Density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Power Over Ethernet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Connect Access Points, Peripherals, Cameras, Phones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Create an integrated, secure network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26" y="2433009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20108" y="2357615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FSW-80-POE</a:t>
            </a:r>
          </a:p>
        </p:txBody>
      </p:sp>
      <p:pic>
        <p:nvPicPr>
          <p:cNvPr id="36" name="Picture 35" descr="FortiSwitch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2" y="1047790"/>
            <a:ext cx="1480013" cy="1199322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/>
          <a:srcRect l="6532" t="16544" r="6852" b="19594"/>
          <a:stretch/>
        </p:blipFill>
        <p:spPr bwMode="auto">
          <a:xfrm>
            <a:off x="2337676" y="2341435"/>
            <a:ext cx="1609520" cy="36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19" y="2780609"/>
            <a:ext cx="3532825" cy="3990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040" y="3411508"/>
            <a:ext cx="3529134" cy="4119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499" y="4098105"/>
            <a:ext cx="3481514" cy="362135"/>
          </a:xfrm>
          <a:prstGeom prst="rect">
            <a:avLst/>
          </a:prstGeom>
          <a:ln>
            <a:noFill/>
          </a:ln>
          <a:effectLst>
            <a:outerShdw blurRad="63500" dist="254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7520" y="4748915"/>
            <a:ext cx="3535680" cy="36147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999" y="5438138"/>
            <a:ext cx="3548099" cy="363221"/>
          </a:xfrm>
          <a:prstGeom prst="rect">
            <a:avLst/>
          </a:prstGeom>
        </p:spPr>
      </p:pic>
      <p:pic>
        <p:nvPicPr>
          <p:cNvPr id="39" name="Picture 38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255969"/>
            <a:ext cx="213020" cy="15196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54828" y="3180575"/>
            <a:ext cx="1545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FSW-124B-POE</a:t>
            </a:r>
          </a:p>
        </p:txBody>
      </p:sp>
      <p:pic>
        <p:nvPicPr>
          <p:cNvPr id="41" name="Picture 40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846" y="3885889"/>
            <a:ext cx="213020" cy="151969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654828" y="3810495"/>
            <a:ext cx="16573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FSW-224B-POE</a:t>
            </a:r>
          </a:p>
        </p:txBody>
      </p:sp>
      <p:pic>
        <p:nvPicPr>
          <p:cNvPr id="43" name="Picture 42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66" y="4525969"/>
            <a:ext cx="213020" cy="15196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675148" y="4450575"/>
            <a:ext cx="1586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FSW-324B-POE</a:t>
            </a:r>
          </a:p>
        </p:txBody>
      </p:sp>
      <p:pic>
        <p:nvPicPr>
          <p:cNvPr id="45" name="Picture 44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326" y="5216849"/>
            <a:ext cx="213020" cy="151969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1685308" y="5141455"/>
            <a:ext cx="1484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FSW-248B-DPS</a:t>
            </a:r>
          </a:p>
        </p:txBody>
      </p:sp>
      <p:pic>
        <p:nvPicPr>
          <p:cNvPr id="47" name="Picture 46" descr="Fortinet_Grid-Icon_PMS48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646" y="5907729"/>
            <a:ext cx="213020" cy="151969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1705628" y="5832335"/>
            <a:ext cx="12657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FSW-548B</a:t>
            </a:r>
          </a:p>
        </p:txBody>
      </p:sp>
    </p:spTree>
    <p:extLst>
      <p:ext uri="{BB962C8B-B14F-4D97-AF65-F5344CB8AC3E}">
        <p14:creationId xmlns:p14="http://schemas.microsoft.com/office/powerpoint/2010/main" val="2709543989"/>
      </p:ext>
    </p:extLst>
  </p:cSld>
  <p:clrMapOvr>
    <a:masterClrMapping/>
  </p:clrMapOvr>
  <p:transition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FortiSwitch-80-POE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RJ45 Ports 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PoE </a:t>
            </a:r>
            <a:r>
              <a:rPr lang="en-US" sz="1200" dirty="0"/>
              <a:t>Ports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7363176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unmanaged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62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Installation of up to 4 wireless FAPs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5335" y="1764691"/>
            <a:ext cx="4262000" cy="129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797" y="347792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342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FortiSwitch-124B-POE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FE </a:t>
            </a:r>
            <a:r>
              <a:rPr lang="en-US" sz="1200" dirty="0" err="1" smtClean="0"/>
              <a:t>PoE</a:t>
            </a:r>
            <a:r>
              <a:rPr lang="en-US" sz="1200" dirty="0" smtClean="0"/>
              <a:t>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pairs Shared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590481"/>
              </p:ext>
            </p:extLst>
          </p:nvPr>
        </p:nvGraphicFramePr>
        <p:xfrm>
          <a:off x="457200" y="3886200"/>
          <a:ext cx="8305800" cy="10677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8.8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Network Latency (64bytes)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&lt;20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7" y="2009854"/>
            <a:ext cx="4956531" cy="952468"/>
          </a:xfrm>
          <a:prstGeom prst="rect">
            <a:avLst/>
          </a:prstGeom>
        </p:spPr>
      </p:pic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395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272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334" y="34770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5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POE+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POE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465064"/>
              </p:ext>
            </p:extLst>
          </p:nvPr>
        </p:nvGraphicFramePr>
        <p:xfrm>
          <a:off x="457200" y="3886200"/>
          <a:ext cx="8305800" cy="12895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512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and Web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Target Application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Converged LAN Edge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Fortified Switch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No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031" y="2063588"/>
            <a:ext cx="5029439" cy="94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910" y="189820"/>
            <a:ext cx="717253" cy="717253"/>
          </a:xfrm>
          <a:prstGeom prst="rect">
            <a:avLst/>
          </a:prstGeom>
        </p:spPr>
      </p:pic>
      <p:pic>
        <p:nvPicPr>
          <p:cNvPr id="13" name="Picture 12" descr="dark_OutputPort-PO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7" descr="dark_OutputPort-POE_p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2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FortiSwitch-324B-POE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with GE POE+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with GE POE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pairs Shared (POE) 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</a:t>
            </a:r>
            <a:r>
              <a:rPr lang="en-US" sz="1200" dirty="0" err="1" smtClean="0"/>
              <a:t>Mgmt</a:t>
            </a:r>
            <a:r>
              <a:rPr lang="en-US" sz="1200" dirty="0" smtClean="0"/>
              <a:t> Port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3084823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/>
                        <a:t>PoE</a:t>
                      </a:r>
                      <a:r>
                        <a:rPr lang="en-US" sz="1000" dirty="0" smtClean="0"/>
                        <a:t> Power Budget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 W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Yes with FOS 5.0.1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Secure</a:t>
                      </a:r>
                      <a:r>
                        <a:rPr lang="en-US" sz="1000" baseline="0" dirty="0" smtClean="0"/>
                        <a:t> LAN Edge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Convergence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OutputPort-PO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523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ark_port_sharemedi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462" y="3505200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56" y="1336257"/>
            <a:ext cx="5058821" cy="24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7" descr="dark_OutputPort-POE_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3505200"/>
            <a:ext cx="569912" cy="3127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99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FortiSwitch-248B-DPS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6101862" y="1175574"/>
            <a:ext cx="2650293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48x 1GE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SFP+ 10G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155901"/>
              </p:ext>
            </p:extLst>
          </p:nvPr>
        </p:nvGraphicFramePr>
        <p:xfrm>
          <a:off x="457200" y="3886200"/>
          <a:ext cx="8305800" cy="14419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176Gbps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4096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Redundant Power Supply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Target Application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Datacenter Top of Rack or Enterprise LAN edge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2135" y="3423191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407" y="1531478"/>
            <a:ext cx="5205829" cy="18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826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FortiSwitch-548B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48x 1/10G SFP+ Slots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669844"/>
              </p:ext>
            </p:extLst>
          </p:nvPr>
        </p:nvGraphicFramePr>
        <p:xfrm>
          <a:off x="457200" y="3886200"/>
          <a:ext cx="8305800" cy="1594388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 Capacity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960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VLANs Supported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 Address Storage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128,000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 Link Aggregation Group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Management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CLI &amp; FOS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Dual Power Supply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Yes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Fortified Switch (UAL)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DataCenter</a:t>
                      </a:r>
                      <a:r>
                        <a:rPr lang="en-US" sz="1000" dirty="0" smtClean="0"/>
                        <a:t> Top of Rack or Enterprise LAN Aggregation </a:t>
                      </a:r>
                      <a:endParaRPr lang="en-US" sz="1000" dirty="0"/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3660" y="3444714"/>
            <a:ext cx="569690" cy="312735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47" y="2066192"/>
            <a:ext cx="5435823" cy="59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763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FortiSwitch Series</a:t>
            </a:r>
            <a:endParaRPr lang="en-US" b="0" i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322900"/>
              </p:ext>
            </p:extLst>
          </p:nvPr>
        </p:nvGraphicFramePr>
        <p:xfrm>
          <a:off x="304796" y="1295400"/>
          <a:ext cx="8423509" cy="4064000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22310"/>
                <a:gridCol w="1190059"/>
                <a:gridCol w="1082228"/>
                <a:gridCol w="1082228"/>
                <a:gridCol w="1082228"/>
                <a:gridCol w="1082228"/>
                <a:gridCol w="1082228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FSW-80-POE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FSW-124B-POE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FSW-224-POE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FSW-248B-DPS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FSW-324B-POE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FSW-548B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Form Factor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1RU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1RU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FE Ports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24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(incl. 12x </a:t>
                      </a:r>
                      <a:r>
                        <a:rPr lang="en-US" sz="1100" b="0" i="0" baseline="0" dirty="0" err="1" smtClean="0">
                          <a:latin typeface="+mn-lt"/>
                        </a:rPr>
                        <a:t>PoE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GE Ports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8x GE RJ45 (incl. 4x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24x GE RJ45  (incl. 24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8x GE RJ45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24x GE RJ45  (incl. 20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PoE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+)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10G SFP+ Slots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48 (1G/10G)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Shared Media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Port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P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air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4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-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Power Budget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62 W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100W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180W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185W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Management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None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Web only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Web &amp; CLI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Web &amp; 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CLI only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Web &amp; CLI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Serial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console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DB9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RJ45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L3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option</a:t>
                      </a:r>
                      <a:endParaRPr lang="en-US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No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2168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G-40C_Ft-TOP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6400" y="3225145"/>
            <a:ext cx="1339932" cy="401520"/>
          </a:xfrm>
          <a:prstGeom prst="rect">
            <a:avLst/>
          </a:prstGeom>
        </p:spPr>
      </p:pic>
      <p:pic>
        <p:nvPicPr>
          <p:cNvPr id="8" name="Picture 7" descr="FWF-40C_Ft-TOP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1438" y="2440145"/>
            <a:ext cx="1151195" cy="96851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Small/Home Offices &amp; Small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63836" y="5420380"/>
            <a:ext cx="963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FWF-80C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763801" y="2420763"/>
            <a:ext cx="3987800" cy="125006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performance, feature-rich multi-threat security for Branch Offices, </a:t>
            </a:r>
            <a:r>
              <a:rPr lang="en-US" sz="1500" b="1" dirty="0" err="1" smtClean="0">
                <a:latin typeface="+mn-lt"/>
                <a:ea typeface="ＭＳ Ｐゴシック" pitchFamily="34" charset="-128"/>
              </a:rPr>
              <a:t>SoHo</a:t>
            </a:r>
            <a:r>
              <a:rPr lang="en-US" sz="1500" b="1" dirty="0" smtClean="0">
                <a:latin typeface="+mn-lt"/>
                <a:ea typeface="ＭＳ Ｐゴシック" pitchFamily="34" charset="-128"/>
              </a:rPr>
              <a:t> and telecommuters</a:t>
            </a:r>
          </a:p>
          <a:p>
            <a:pPr marL="0" indent="0">
              <a:lnSpc>
                <a:spcPct val="90000"/>
              </a:lnSpc>
              <a:buClr>
                <a:schemeClr val="accent4"/>
              </a:buClr>
              <a:buNone/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57843" y="3247141"/>
            <a:ext cx="4016137" cy="2623171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79996" y="3394605"/>
            <a:ext cx="3644273" cy="238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Integrated </a:t>
            </a:r>
            <a:r>
              <a:rPr lang="en-US" sz="1400" dirty="0" err="1" smtClean="0">
                <a:latin typeface="+mj-lt"/>
                <a:cs typeface="Arial Narrow"/>
              </a:rPr>
              <a:t>WiFi</a:t>
            </a:r>
            <a:r>
              <a:rPr lang="en-US" sz="1400" dirty="0" smtClean="0">
                <a:latin typeface="+mj-lt"/>
                <a:cs typeface="Arial Narrow"/>
              </a:rPr>
              <a:t> on certain models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18" y="3724559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" y="3649165"/>
            <a:ext cx="106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FWF-20C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89" y="5519855"/>
            <a:ext cx="213020" cy="151969"/>
          </a:xfrm>
          <a:prstGeom prst="rect">
            <a:avLst/>
          </a:prstGeom>
        </p:spPr>
      </p:pic>
      <p:pic>
        <p:nvPicPr>
          <p:cNvPr id="4" name="Picture 3" descr="FWF-20C_Ft-TOP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810965"/>
            <a:ext cx="1384304" cy="496337"/>
          </a:xfrm>
          <a:prstGeom prst="rect">
            <a:avLst/>
          </a:prstGeom>
        </p:spPr>
      </p:pic>
      <p:pic>
        <p:nvPicPr>
          <p:cNvPr id="5" name="Picture 4" descr="FG-20C_Ft-TOP.jpe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965" y="3258589"/>
            <a:ext cx="1160762" cy="336566"/>
          </a:xfrm>
          <a:prstGeom prst="rect">
            <a:avLst/>
          </a:prstGeom>
        </p:spPr>
      </p:pic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014" y="3916962"/>
            <a:ext cx="213020" cy="1519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003838" y="3659345"/>
            <a:ext cx="1113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FWF-40C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691" y="3745497"/>
            <a:ext cx="213020" cy="151969"/>
          </a:xfrm>
          <a:prstGeom prst="rect">
            <a:avLst/>
          </a:prstGeom>
        </p:spPr>
      </p:pic>
      <p:pic>
        <p:nvPicPr>
          <p:cNvPr id="28" name="Picture 27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4087" y="3957901"/>
            <a:ext cx="213020" cy="151969"/>
          </a:xfrm>
          <a:prstGeom prst="rect">
            <a:avLst/>
          </a:prstGeom>
        </p:spPr>
      </p:pic>
      <p:pic>
        <p:nvPicPr>
          <p:cNvPr id="31" name="Picture 30" descr="FG-80C_Ft-Top.jpe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36" y="4963180"/>
            <a:ext cx="1451342" cy="449433"/>
          </a:xfrm>
          <a:prstGeom prst="rect">
            <a:avLst/>
          </a:prstGeom>
        </p:spPr>
      </p:pic>
      <p:pic>
        <p:nvPicPr>
          <p:cNvPr id="32" name="Picture 31" descr="FortiWifi80CMfront.jpe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411165"/>
            <a:ext cx="1360898" cy="691145"/>
          </a:xfrm>
          <a:prstGeom prst="rect">
            <a:avLst/>
          </a:prstGeom>
        </p:spPr>
      </p:pic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85" y="5722259"/>
            <a:ext cx="213020" cy="1519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10138" y="3229754"/>
            <a:ext cx="1117785" cy="307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52800" y="2429965"/>
            <a:ext cx="1266768" cy="8630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05200" y="3649165"/>
            <a:ext cx="983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FWF-60D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FGT-60D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053" y="3730695"/>
            <a:ext cx="213020" cy="151969"/>
          </a:xfrm>
          <a:prstGeom prst="rect">
            <a:avLst/>
          </a:prstGeom>
        </p:spPr>
      </p:pic>
      <p:pic>
        <p:nvPicPr>
          <p:cNvPr id="30" name="Picture 29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448" y="3953100"/>
            <a:ext cx="213020" cy="1519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7400" y="4868365"/>
            <a:ext cx="2514600" cy="30863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971800" y="5325565"/>
            <a:ext cx="9635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FG-100D</a:t>
            </a: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5410200"/>
            <a:ext cx="213020" cy="151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46727" y="4491182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5618676"/>
      </p:ext>
    </p:extLst>
  </p:cSld>
  <p:clrMapOvr>
    <a:masterClrMapping/>
  </p:clrMapOvr>
  <p:transition>
    <p:wipe dir="r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72891"/>
              </p:ext>
            </p:extLst>
          </p:nvPr>
        </p:nvGraphicFramePr>
        <p:xfrm>
          <a:off x="0" y="2627079"/>
          <a:ext cx="3650536" cy="35866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Supports Strong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IPSEC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SSL VPN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Administrative Login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Captive Web Portal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802.1x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Web Application Access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SSO 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FortiGate (FOS4.3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FortiAuthenticator (FAC 1.4 and later)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Secure Seed Delivery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Online Via FortiGuard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Encrypted file on CD (FTK-200S)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In-house Seed Provisioning Tool (special order)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FortiToken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1837" y="3004458"/>
            <a:ext cx="2962159" cy="21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020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514065"/>
            <a:ext cx="7672919" cy="82078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2 factor Authentication Token on Mobile </a:t>
            </a:r>
            <a:r>
              <a:rPr lang="en-US" sz="2000" b="1" dirty="0">
                <a:solidFill>
                  <a:srgbClr val="DC291E"/>
                </a:solidFill>
              </a:rPr>
              <a:t>D</a:t>
            </a:r>
            <a:r>
              <a:rPr lang="en-US" sz="2000" b="1" dirty="0" smtClean="0">
                <a:solidFill>
                  <a:srgbClr val="DC291E"/>
                </a:solidFill>
              </a:rPr>
              <a:t>evices</a:t>
            </a:r>
          </a:p>
          <a:p>
            <a:pPr lvl="2"/>
            <a:r>
              <a:rPr lang="en-US" sz="1400" dirty="0">
                <a:cs typeface="Arial" charset="0"/>
              </a:rPr>
              <a:t>Oath Compliant Time Based Hardware One Time Password </a:t>
            </a:r>
            <a:r>
              <a:rPr lang="en-US" sz="1400" dirty="0" smtClean="0">
                <a:cs typeface="Arial" charset="0"/>
              </a:rPr>
              <a:t>Soft Token</a:t>
            </a:r>
            <a:endParaRPr lang="en-US" sz="1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/>
              <a:t>FortiToken Mobile</a:t>
            </a:r>
            <a:endParaRPr lang="en-US" b="0" i="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979" y="2639846"/>
            <a:ext cx="5324021" cy="3096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22511"/>
              </p:ext>
            </p:extLst>
          </p:nvPr>
        </p:nvGraphicFramePr>
        <p:xfrm>
          <a:off x="0" y="2623226"/>
          <a:ext cx="3256391" cy="3326369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256391"/>
              </a:tblGrid>
              <a:tr h="134533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Highly</a:t>
                      </a:r>
                      <a:r>
                        <a:rPr lang="en-US" sz="1400" b="1" baseline="0" dirty="0" smtClean="0"/>
                        <a:t> Secure</a:t>
                      </a:r>
                      <a:endParaRPr lang="en-US" sz="1400" b="1" dirty="0" smtClean="0"/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Pin Protected</a:t>
                      </a:r>
                      <a:r>
                        <a:rPr lang="en-US" sz="1200" baseline="0" dirty="0" smtClean="0"/>
                        <a:t> App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Device Binding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cs typeface="Arial Narrow" pitchFamily="34" charset="0"/>
                        </a:rPr>
                        <a:t>Brute</a:t>
                      </a: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 Force Protection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Dynamic Seed Generation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baseline="0" dirty="0" smtClean="0">
                          <a:latin typeface="+mn-lt"/>
                          <a:cs typeface="Arial Narrow" pitchFamily="34" charset="0"/>
                        </a:rPr>
                        <a:t>Encrypted Seed Storage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0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Authentication Platforms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FortiGate (FOS5.0 Beta 5 and later)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FortiAuthenticator (FAC 1.4 and later)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931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Broad Device Support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iOS (iPhone, </a:t>
                      </a: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iPad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iPod Touch)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Android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BlackBerry (TBD)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Token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1563594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891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Change Log</a:t>
            </a:r>
            <a:endParaRPr lang="en-US" b="0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/>
          <a:lstStyle/>
          <a:p>
            <a:pPr marL="0" indent="0">
              <a:buNone/>
            </a:pPr>
            <a:r>
              <a:rPr lang="en-US" sz="1200" b="1" dirty="0"/>
              <a:t>July 2012</a:t>
            </a:r>
          </a:p>
          <a:p>
            <a:r>
              <a:rPr lang="en-US" sz="1200" dirty="0"/>
              <a:t>Upgrade 60C/80C/110C/111C specifications</a:t>
            </a:r>
          </a:p>
          <a:p>
            <a:r>
              <a:rPr lang="en-US" sz="1200" dirty="0"/>
              <a:t>Comparison Table Update</a:t>
            </a:r>
          </a:p>
          <a:p>
            <a:r>
              <a:rPr lang="en-US" sz="1200" dirty="0"/>
              <a:t>Add FS-124-PoE</a:t>
            </a:r>
          </a:p>
          <a:p>
            <a:r>
              <a:rPr lang="en-US" sz="1200" dirty="0"/>
              <a:t>Add FG3950B Modules Table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August 2012</a:t>
            </a:r>
          </a:p>
          <a:p>
            <a:r>
              <a:rPr lang="en-US" sz="1200" dirty="0"/>
              <a:t>Corrected </a:t>
            </a:r>
            <a:r>
              <a:rPr lang="en-US" sz="1200" dirty="0" err="1"/>
              <a:t>FortiDDOS</a:t>
            </a:r>
            <a:r>
              <a:rPr lang="en-US" sz="1200" dirty="0"/>
              <a:t> numbers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September 2012</a:t>
            </a:r>
          </a:p>
          <a:p>
            <a:r>
              <a:rPr lang="en-US" sz="1200" dirty="0"/>
              <a:t>Hardware Feature Icons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October 2012</a:t>
            </a:r>
          </a:p>
          <a:p>
            <a:r>
              <a:rPr lang="en-US" sz="1200" dirty="0"/>
              <a:t>Remove FortiGate-One</a:t>
            </a:r>
          </a:p>
          <a:p>
            <a:r>
              <a:rPr lang="en-US" sz="1200" dirty="0"/>
              <a:t>Add new products – FG-60C-POE, FCLTR-5103, FGR-100C &amp; FAPs</a:t>
            </a:r>
          </a:p>
          <a:p>
            <a:endParaRPr lang="en-US" sz="1200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November 2012</a:t>
            </a:r>
          </a:p>
          <a:p>
            <a:r>
              <a:rPr lang="en-US" sz="1200" dirty="0"/>
              <a:t>Update FG100D</a:t>
            </a:r>
          </a:p>
          <a:p>
            <a:r>
              <a:rPr lang="en-US" sz="1200" dirty="0"/>
              <a:t>Add FortiOS5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December 2012</a:t>
            </a:r>
          </a:p>
          <a:p>
            <a:r>
              <a:rPr lang="en-US" sz="1200" dirty="0"/>
              <a:t>Add FAC200D</a:t>
            </a:r>
          </a:p>
          <a:p>
            <a:pPr marL="0" indent="0">
              <a:buNone/>
            </a:pPr>
            <a:endParaRPr lang="en-US" sz="1200" b="1" dirty="0" smtClean="0"/>
          </a:p>
          <a:p>
            <a:pPr marL="0" indent="0">
              <a:buNone/>
            </a:pPr>
            <a:r>
              <a:rPr lang="en-US" sz="1200" b="1" dirty="0" smtClean="0"/>
              <a:t>January 2013</a:t>
            </a:r>
          </a:p>
          <a:p>
            <a:r>
              <a:rPr lang="en-US" sz="1200" dirty="0" smtClean="0"/>
              <a:t>Update info with V5 values</a:t>
            </a:r>
          </a:p>
          <a:p>
            <a:r>
              <a:rPr lang="en-US" sz="1200" dirty="0" smtClean="0"/>
              <a:t>Add 20C-ADSL, 5001C, FG/FWF-60D, new </a:t>
            </a:r>
            <a:r>
              <a:rPr lang="en-US" sz="1200" dirty="0" err="1" smtClean="0"/>
              <a:t>FortiSwitches</a:t>
            </a:r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February 2013</a:t>
            </a:r>
          </a:p>
          <a:p>
            <a:r>
              <a:rPr lang="en-US" sz="1200" dirty="0"/>
              <a:t>Add </a:t>
            </a:r>
            <a:r>
              <a:rPr lang="en-US" sz="1200" dirty="0" err="1" smtClean="0"/>
              <a:t>FortiCarrier</a:t>
            </a:r>
            <a:r>
              <a:rPr lang="en-US" sz="1200" dirty="0" smtClean="0"/>
              <a:t> upgrade</a:t>
            </a:r>
          </a:p>
          <a:p>
            <a:r>
              <a:rPr lang="en-US" sz="1200" dirty="0" smtClean="0"/>
              <a:t>Update SSL VPN performance, #users for some models</a:t>
            </a:r>
          </a:p>
          <a:p>
            <a:r>
              <a:rPr lang="en-US" sz="1200" dirty="0" smtClean="0"/>
              <a:t>Flow Av upgrades for some models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March 2013</a:t>
            </a:r>
            <a:endParaRPr lang="en-US" sz="1200" b="1" dirty="0"/>
          </a:p>
          <a:p>
            <a:r>
              <a:rPr lang="en-US" sz="1200" dirty="0" smtClean="0"/>
              <a:t>Revised 3600C IPSEC VPN</a:t>
            </a:r>
            <a:endParaRPr lang="en-US" sz="1200" dirty="0"/>
          </a:p>
          <a:p>
            <a:r>
              <a:rPr lang="en-US" sz="1200" dirty="0" smtClean="0"/>
              <a:t>Add GB Log/day for FMGR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April 2013</a:t>
            </a:r>
            <a:endParaRPr lang="en-US" sz="1200" b="1" dirty="0"/>
          </a:p>
          <a:p>
            <a:r>
              <a:rPr lang="en-US" sz="1200" dirty="0" smtClean="0"/>
              <a:t>Hide Mention of storage on desktop models</a:t>
            </a:r>
          </a:p>
          <a:p>
            <a:r>
              <a:rPr lang="en-US" sz="1200" dirty="0" smtClean="0"/>
              <a:t>Adds Console type on some models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794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374899"/>
              </p:ext>
            </p:extLst>
          </p:nvPr>
        </p:nvGraphicFramePr>
        <p:xfrm>
          <a:off x="354803" y="1305884"/>
          <a:ext cx="8337659" cy="4777561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71345"/>
                <a:gridCol w="1127719"/>
                <a:gridCol w="1127719"/>
                <a:gridCol w="1127719"/>
                <a:gridCol w="1127719"/>
                <a:gridCol w="1127719"/>
                <a:gridCol w="1127719"/>
              </a:tblGrid>
              <a:tr h="30586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FGT-40C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FGT-60D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FGT-80C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FGT-100D</a:t>
                      </a:r>
                    </a:p>
                  </a:txBody>
                  <a:tcPr anchor="ctr"/>
                </a:tc>
              </a:tr>
              <a:tr h="3938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 20 </a:t>
                      </a:r>
                    </a:p>
                    <a:p>
                      <a:pPr algn="ctr"/>
                      <a:r>
                        <a:rPr lang="en-US" sz="1100" dirty="0" smtClean="0"/>
                        <a:t>Mbps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lang="de-DE" sz="1100" kern="1200" dirty="0" smtClean="0"/>
                        <a:t>200 / 200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 / 1 / 1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1.5 /1.5 /1.5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</a:t>
                      </a:r>
                    </a:p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2500 / 1000 / 200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</a:t>
                      </a:r>
                      <a:r>
                        <a:rPr lang="en-US" sz="1100" baseline="0" dirty="0" smtClean="0"/>
                        <a:t>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500,000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Mil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Mil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3,000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latin typeface="+mn-lt"/>
                        </a:rPr>
                        <a:t>3,200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12,000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22,000</a:t>
                      </a:r>
                      <a:endParaRPr lang="en-US" sz="1100" dirty="0"/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1 Gbps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135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200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950 Mbps</a:t>
                      </a:r>
                      <a:endParaRPr lang="en-US" sz="1100" dirty="0"/>
                    </a:p>
                  </a:txBody>
                  <a:tcPr anchor="ctr"/>
                </a:tc>
              </a:tr>
              <a:tr h="247408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12/20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</a:t>
                      </a:r>
                      <a:r>
                        <a:rPr lang="en-US" sz="1100" baseline="0" dirty="0" smtClean="0"/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20/40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latin typeface="+mn-lt"/>
                        </a:rPr>
                        <a:t>35 /50</a:t>
                      </a:r>
                      <a:r>
                        <a:rPr lang="en-US" sz="1100" b="0" i="0" baseline="0" dirty="0" smtClean="0">
                          <a:latin typeface="+mn-lt"/>
                        </a:rPr>
                        <a:t> 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50/190 Mbps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300/700 Mbps</a:t>
                      </a: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i="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5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16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20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1,000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30586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32GB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490219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, Ana. 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LENC, SFP, POE, ADSL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err="1" smtClean="0"/>
                        <a:t>WiFi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</a:t>
                      </a:r>
                      <a:r>
                        <a:rPr lang="en-US" sz="1100" dirty="0" err="1" smtClean="0"/>
                        <a:t>Wifi</a:t>
                      </a:r>
                      <a:r>
                        <a:rPr lang="en-US" sz="1100" dirty="0" smtClean="0"/>
                        <a:t> + Ana.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Modem, LENC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LENC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361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49196"/>
              </p:ext>
            </p:extLst>
          </p:nvPr>
        </p:nvGraphicFramePr>
        <p:xfrm>
          <a:off x="452826" y="1423857"/>
          <a:ext cx="8226223" cy="290349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42033"/>
                <a:gridCol w="1296838"/>
                <a:gridCol w="1296838"/>
                <a:gridCol w="1296838"/>
                <a:gridCol w="1296838"/>
                <a:gridCol w="1296838"/>
              </a:tblGrid>
              <a:tr h="446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FWF20C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FWF40C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FWF60C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FWF60D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FWF80CM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FWF81CM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Thick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Thin AP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endParaRPr lang="en-US" dirty="0"/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Option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#of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WiFi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radios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Supported </a:t>
                      </a:r>
                      <a:r>
                        <a:rPr kumimoji="0" lang="en-US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Std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a/b/g/n</a:t>
                      </a: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a/b/g/n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802.11n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2x2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MIMO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2x3 MIMO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Max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wireless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association</a:t>
                      </a:r>
                      <a:r>
                        <a:rPr kumimoji="0" lang="de-DE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rate total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300Mbps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300Mbps</a:t>
                      </a:r>
                    </a:p>
                  </a:txBody>
                  <a:tcPr marL="87087" marR="87087" marT="48984" marB="48984" anchor="ctr" horzOverflow="overflow"/>
                </a:tc>
              </a:tr>
              <a:tr h="329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SSID’s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(incl. </a:t>
                      </a:r>
                      <a:r>
                        <a:rPr kumimoji="0" lang="fr-FR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reserved</a:t>
                      </a:r>
                      <a:r>
                        <a:rPr kumimoji="0" lang="fr-F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anchor="ctr" horzOverflow="overflow"/>
                </a:tc>
              </a:tr>
            </a:tbl>
          </a:graphicData>
        </a:graphic>
      </p:graphicFrame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6928053" cy="604837"/>
          </a:xfrm>
        </p:spPr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Small Business Devices</a:t>
            </a:r>
            <a:r>
              <a:rPr lang="en-US" b="0" i="0" dirty="0" smtClean="0">
                <a:cs typeface="Arial Narrow"/>
              </a:rPr>
              <a:t>: </a:t>
            </a:r>
            <a:r>
              <a:rPr lang="en-US" b="0" i="0" dirty="0">
                <a:cs typeface="Arial Narrow"/>
              </a:rPr>
              <a:t>Comparison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051167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</a:t>
            </a:r>
            <a:r>
              <a:rPr lang="en-US" b="0" i="0" dirty="0"/>
              <a:t>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10" y="1425756"/>
            <a:ext cx="3740242" cy="8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88" y="2547590"/>
            <a:ext cx="3767667" cy="915598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27779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usb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2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</a:t>
            </a:r>
            <a:r>
              <a:rPr lang="en-US" b="0" i="0" dirty="0"/>
              <a:t>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18899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95" y="2571426"/>
            <a:ext cx="3689265" cy="9369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246" y="1518596"/>
            <a:ext cx="3726954" cy="790787"/>
          </a:xfrm>
          <a:prstGeom prst="rect">
            <a:avLst/>
          </a:prstGeom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310" y="3071090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-257962" y="578403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60" y="3115129"/>
            <a:ext cx="570840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363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61874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ADSL 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Switch Ports</a:t>
            </a:r>
            <a:endParaRPr lang="en-US" sz="20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port_ads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120004"/>
            <a:ext cx="571330" cy="3136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911" y="178169"/>
            <a:ext cx="717253" cy="7172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900" y="2311400"/>
            <a:ext cx="3984729" cy="1189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153" y="1274251"/>
            <a:ext cx="4021780" cy="901316"/>
          </a:xfrm>
          <a:prstGeom prst="rect">
            <a:avLst/>
          </a:prstGeom>
        </p:spPr>
      </p:pic>
      <p:pic>
        <p:nvPicPr>
          <p:cNvPr id="12" name="Picture 11" descr="dark_usb_consol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FortiWiFi-20C-ADSL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506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20/20/20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12 / 20 Mbps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15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</a:t>
            </a:r>
            <a:r>
              <a:rPr lang="en-US" sz="1200" dirty="0"/>
              <a:t>ADSL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4x 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port_ads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70" y="3124200"/>
            <a:ext cx="571330" cy="3136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3259" y="154867"/>
            <a:ext cx="717253" cy="7172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561" y="2365457"/>
            <a:ext cx="3946945" cy="12372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912" y="1287062"/>
            <a:ext cx="4071567" cy="1031464"/>
          </a:xfrm>
          <a:prstGeom prst="rect">
            <a:avLst/>
          </a:prstGeom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813" y="3496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r>
              <a:rPr lang="en-US" dirty="0" smtClean="0">
                <a:solidFill>
                  <a:schemeClr val="bg1"/>
                </a:solidFill>
              </a:rPr>
              <a:t>Product Overview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FortiGate/FortiWifi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FortiAP</a:t>
            </a:r>
            <a:endParaRPr lang="en-US" dirty="0" smtClean="0"/>
          </a:p>
          <a:p>
            <a:r>
              <a:rPr lang="en-US" dirty="0" smtClean="0"/>
              <a:t>FortiClient</a:t>
            </a:r>
            <a:endParaRPr lang="en-US" dirty="0"/>
          </a:p>
          <a:p>
            <a:r>
              <a:rPr lang="en-US" dirty="0" smtClean="0"/>
              <a:t>FortiAnalyzer</a:t>
            </a:r>
          </a:p>
          <a:p>
            <a:r>
              <a:rPr lang="en-US" dirty="0" smtClean="0"/>
              <a:t>FortiManager</a:t>
            </a:r>
          </a:p>
          <a:p>
            <a:r>
              <a:rPr lang="en-US" dirty="0"/>
              <a:t>FortiAuthenticator</a:t>
            </a:r>
          </a:p>
          <a:p>
            <a:r>
              <a:rPr lang="en-US" dirty="0"/>
              <a:t>FortiDDoS</a:t>
            </a:r>
          </a:p>
          <a:p>
            <a:r>
              <a:rPr lang="en-US" dirty="0" smtClean="0"/>
              <a:t>FortiMail</a:t>
            </a:r>
            <a:endParaRPr lang="en-US" dirty="0"/>
          </a:p>
          <a:p>
            <a:r>
              <a:rPr lang="en-US" dirty="0" smtClean="0"/>
              <a:t>FortiWeb</a:t>
            </a:r>
          </a:p>
          <a:p>
            <a:r>
              <a:rPr lang="en-US" dirty="0"/>
              <a:t>FortiDB</a:t>
            </a:r>
          </a:p>
          <a:p>
            <a:r>
              <a:rPr lang="en-US" dirty="0" smtClean="0"/>
              <a:t>FortiScan</a:t>
            </a:r>
          </a:p>
          <a:p>
            <a:r>
              <a:rPr lang="en-US" dirty="0" smtClean="0"/>
              <a:t>FortiBalancer</a:t>
            </a:r>
            <a:endParaRPr lang="en-US" dirty="0"/>
          </a:p>
          <a:p>
            <a:r>
              <a:rPr lang="en-US" dirty="0"/>
              <a:t>FortiCache</a:t>
            </a:r>
          </a:p>
          <a:p>
            <a:r>
              <a:rPr lang="en-US" dirty="0"/>
              <a:t>FortiDNS</a:t>
            </a:r>
          </a:p>
          <a:p>
            <a:r>
              <a:rPr lang="en-US" dirty="0" smtClean="0"/>
              <a:t>FortiSwitch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 smtClean="0">
                <a:latin typeface="+mj-lt"/>
                <a:ea typeface="ＭＳ Ｐゴシック" charset="0"/>
                <a:cs typeface="ＭＳ Ｐゴシック" charset="0"/>
              </a:rPr>
              <a:t>Content</a:t>
            </a:r>
            <a:endParaRPr lang="en-US" dirty="0">
              <a:latin typeface="+mj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695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FortiGate-40C</a:t>
            </a:r>
            <a:endParaRPr lang="en-US" b="0" i="0" dirty="0"/>
          </a:p>
        </p:txBody>
      </p:sp>
      <p:pic>
        <p:nvPicPr>
          <p:cNvPr id="4" name="Picture 3" descr="FG-40C_F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58" y="1429549"/>
            <a:ext cx="4253023" cy="796257"/>
          </a:xfrm>
          <a:prstGeom prst="rect">
            <a:avLst/>
          </a:prstGeom>
        </p:spPr>
      </p:pic>
      <p:pic>
        <p:nvPicPr>
          <p:cNvPr id="5" name="Picture 4" descr="FG-40C_B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23" y="2303512"/>
            <a:ext cx="4590935" cy="1045091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58922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usb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9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50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FortiWiFi-40C</a:t>
            </a:r>
            <a:endParaRPr lang="en-US" b="0" i="0" dirty="0"/>
          </a:p>
        </p:txBody>
      </p:sp>
      <p:pic>
        <p:nvPicPr>
          <p:cNvPr id="2" name="Picture 1" descr="FWF-40C_B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271" y="2350998"/>
            <a:ext cx="4451109" cy="1121832"/>
          </a:xfrm>
          <a:prstGeom prst="rect">
            <a:avLst/>
          </a:prstGeom>
        </p:spPr>
      </p:pic>
      <p:pic>
        <p:nvPicPr>
          <p:cNvPr id="3" name="Picture 2" descr="FWF-40C_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96" y="1355304"/>
            <a:ext cx="4229719" cy="791894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7590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200/200/200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3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NA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 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Switch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pic>
        <p:nvPicPr>
          <p:cNvPr id="10" name="Picture 9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WiFi_abgn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2588" y="3065353"/>
            <a:ext cx="582212" cy="363744"/>
          </a:xfrm>
          <a:prstGeom prst="rect">
            <a:avLst/>
          </a:prstGeom>
          <a:effectLst/>
        </p:spPr>
      </p:pic>
      <p:pic>
        <p:nvPicPr>
          <p:cNvPr id="12" name="Picture 11" descr="dark_FortiASICS_SOC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61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8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57" y="1348780"/>
            <a:ext cx="3787579" cy="2446843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9067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latin typeface="+mn-lt"/>
                        </a:rPr>
                        <a:t>135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latin typeface="+mn-lt"/>
                        </a:rPr>
                        <a:t>20 / 40 Mbps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7" name="Picture 6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FortiASICS_SOC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2" name="Picture 1" descr="dark_RJ45_consol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3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233697"/>
            <a:ext cx="3484730" cy="2533156"/>
          </a:xfrm>
          <a:prstGeom prst="rect">
            <a:avLst/>
          </a:prstGeom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40267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2329" y="3065353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FortiASICS_SOC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RJ45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8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0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FortiWifi-60CM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2" y="2285425"/>
            <a:ext cx="3787600" cy="13713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74" y="1302181"/>
            <a:ext cx="3789848" cy="91351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62325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Configurable </a:t>
            </a:r>
            <a:r>
              <a:rPr lang="en-US" sz="1200" dirty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/>
              <a:t>ExpressCard</a:t>
            </a:r>
            <a:r>
              <a:rPr lang="en-US" sz="1200" dirty="0"/>
              <a:t> </a:t>
            </a:r>
            <a:r>
              <a:rPr lang="en-US" sz="1200" dirty="0" smtClean="0"/>
              <a:t>Slot</a:t>
            </a:r>
            <a:endParaRPr lang="en-US" sz="1200" dirty="0"/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2" name="Picture 11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339" y="3505200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03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FortiGate-60C-SFP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24061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SFP </a:t>
            </a:r>
            <a:r>
              <a:rPr lang="en-US" sz="1200" dirty="0" smtClean="0"/>
              <a:t>WAN Slot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</a:t>
            </a:r>
            <a:r>
              <a:rPr lang="en-US" sz="1200" dirty="0" smtClean="0"/>
              <a:t>GE RJ45 </a:t>
            </a:r>
            <a:r>
              <a:rPr lang="en-US" sz="1200" dirty="0"/>
              <a:t>Configurable Ports</a:t>
            </a:r>
          </a:p>
        </p:txBody>
      </p:sp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64" y="2485433"/>
            <a:ext cx="3858318" cy="12184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68" y="1399191"/>
            <a:ext cx="3854513" cy="920363"/>
          </a:xfrm>
          <a:prstGeom prst="rect">
            <a:avLst/>
          </a:prstGeom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81" y="3107225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0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ark_FortiASICS_SOC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91" y="3092845"/>
            <a:ext cx="673935" cy="346569"/>
          </a:xfrm>
          <a:prstGeom prst="rect">
            <a:avLst/>
          </a:prstGeom>
          <a:effectLst/>
        </p:spPr>
      </p:pic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FortiGate-60C-POE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336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/ 1 / 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135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 / 40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19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GE POE+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20 </a:t>
            </a:r>
            <a:r>
              <a:rPr lang="en-US" sz="1200" dirty="0"/>
              <a:t>x </a:t>
            </a:r>
            <a:r>
              <a:rPr lang="en-US" sz="1200" dirty="0" smtClean="0"/>
              <a:t>GE 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Management Port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259" y="154867"/>
            <a:ext cx="717253" cy="717253"/>
          </a:xfrm>
          <a:prstGeom prst="rect">
            <a:avLst/>
          </a:prstGeom>
        </p:spPr>
      </p:pic>
      <p:pic>
        <p:nvPicPr>
          <p:cNvPr id="13" name="Picture 46" descr="dark_port_output-po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305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dark_1URackMoun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069" y="3109760"/>
            <a:ext cx="5699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81" y="1827530"/>
            <a:ext cx="4823977" cy="1398774"/>
          </a:xfrm>
          <a:prstGeom prst="rect">
            <a:avLst/>
          </a:prstGeom>
        </p:spPr>
      </p:pic>
      <p:pic>
        <p:nvPicPr>
          <p:cNvPr id="18" name="Picture 56" descr="dark_RPSSupplyOption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05200"/>
            <a:ext cx="581025" cy="32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2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2" name="Picture 47" descr="dark_OutputPort-POE_p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09761"/>
            <a:ext cx="5699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ark_RJ45_consol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458" y="3515438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59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FortiGate-60D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985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263" y="131565"/>
            <a:ext cx="717253" cy="71725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10" y="1915160"/>
            <a:ext cx="4415109" cy="1160672"/>
          </a:xfrm>
          <a:prstGeom prst="rect">
            <a:avLst/>
          </a:prstGeom>
        </p:spPr>
      </p:pic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14" name="Picture 13" descr="dark_usb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106058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92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FortiWiFi-60D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82776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1.5 / 1.5 / 1.5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 / 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500,000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3,200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WAN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 smtClean="0"/>
              <a:t>1x GE DMZ Ports</a:t>
            </a:r>
            <a:endParaRPr lang="en-US" sz="1200" dirty="0"/>
          </a:p>
          <a:p>
            <a:pPr marL="343047" indent="-343047" defTabSz="914417">
              <a:spcBef>
                <a:spcPts val="288"/>
              </a:spcBef>
              <a:spcAft>
                <a:spcPts val="200"/>
              </a:spcAft>
              <a:buFontTx/>
              <a:buChar char="•"/>
            </a:pPr>
            <a:r>
              <a:rPr lang="en-US" sz="1200" dirty="0"/>
              <a:t>7</a:t>
            </a:r>
            <a:r>
              <a:rPr lang="en-US" sz="1200" dirty="0" smtClean="0"/>
              <a:t>x GE Ethernet Ports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263" y="131565"/>
            <a:ext cx="717253" cy="71725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 bwMode="auto">
          <a:xfrm>
            <a:off x="5837712" y="1980651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38635" y="2226258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839558" y="2460214"/>
            <a:ext cx="209738" cy="209716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dark_FortiASICS_SOC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289" y="3082101"/>
            <a:ext cx="685872" cy="354119"/>
          </a:xfrm>
          <a:prstGeom prst="rect">
            <a:avLst/>
          </a:prstGeom>
        </p:spPr>
      </p:pic>
      <p:pic>
        <p:nvPicPr>
          <p:cNvPr id="22" name="Picture 21" descr="dark_DesktopMode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149" y="1813559"/>
            <a:ext cx="4582131" cy="1310288"/>
          </a:xfrm>
          <a:prstGeom prst="rect">
            <a:avLst/>
          </a:prstGeom>
        </p:spPr>
      </p:pic>
      <p:pic>
        <p:nvPicPr>
          <p:cNvPr id="14" name="Picture 71" descr="dark_WiFi_abgn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2" b="8345"/>
          <a:stretch>
            <a:fillRect/>
          </a:stretch>
        </p:blipFill>
        <p:spPr bwMode="auto">
          <a:xfrm>
            <a:off x="7315200" y="3065462"/>
            <a:ext cx="5826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ark_usb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3115129"/>
            <a:ext cx="570839" cy="3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5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513" y="1150225"/>
            <a:ext cx="2972319" cy="122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512" y="2554204"/>
            <a:ext cx="3021767" cy="131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FortiGate-80C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47637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FE DMZ </a:t>
            </a:r>
            <a:r>
              <a:rPr lang="en-US" sz="1200" dirty="0"/>
              <a:t>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</a:t>
            </a:r>
            <a:r>
              <a:rPr lang="en-US" sz="1200" dirty="0" smtClean="0"/>
              <a:t>FE </a:t>
            </a:r>
            <a:r>
              <a:rPr lang="en-US" sz="1200" dirty="0"/>
              <a:t>Configurable </a:t>
            </a:r>
            <a:r>
              <a:rPr lang="en-US" sz="1200" dirty="0" smtClean="0"/>
              <a:t>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</a:t>
            </a:r>
            <a:r>
              <a:rPr lang="en-US" sz="1200" dirty="0"/>
              <a:t>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1942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08859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45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Product Overview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982" y="2872038"/>
            <a:ext cx="1016316" cy="8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329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2552906"/>
            <a:ext cx="2948897" cy="128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513" y="1166563"/>
            <a:ext cx="2932635" cy="120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FortiGate-80CM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61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7" name="Picture 6" descr="dark_FortiASICS_CP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106058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DesktopModel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2297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port_mode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110" y="3122975"/>
            <a:ext cx="569690" cy="312735"/>
          </a:xfrm>
          <a:prstGeom prst="rect">
            <a:avLst/>
          </a:prstGeom>
          <a:effectLst/>
        </p:spPr>
      </p:pic>
      <p:pic>
        <p:nvPicPr>
          <p:cNvPr id="10" name="Picture 9" descr="dark_RJ45_consol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881" y="3116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105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8" y="3095107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DesktopMode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568" y="3112024"/>
            <a:ext cx="569690" cy="312735"/>
          </a:xfrm>
          <a:prstGeom prst="rect">
            <a:avLst/>
          </a:prstGeom>
          <a:effectLst/>
        </p:spPr>
      </p:pic>
      <p:pic>
        <p:nvPicPr>
          <p:cNvPr id="21506" name="Picture 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8384" y="2240468"/>
            <a:ext cx="3269546" cy="16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FortiWiFi-80CM</a:t>
            </a:r>
          </a:p>
        </p:txBody>
      </p:sp>
      <p:pic>
        <p:nvPicPr>
          <p:cNvPr id="21553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535" y="1161448"/>
            <a:ext cx="3222161" cy="13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86768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1900/700/120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45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50/190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12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140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</a:t>
            </a:r>
            <a:r>
              <a:rPr lang="en-US" sz="1200" dirty="0"/>
              <a:t>WAN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FE DMZ Interface 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6x FE Configurable Ports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err="1" smtClean="0"/>
              <a:t>ExpressCard</a:t>
            </a:r>
            <a:r>
              <a:rPr lang="en-US" sz="1200" dirty="0" smtClean="0"/>
              <a:t> slot</a:t>
            </a:r>
          </a:p>
        </p:txBody>
      </p:sp>
      <p:pic>
        <p:nvPicPr>
          <p:cNvPr id="16" name="Picture 15" descr="dark_WiFi_abgn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0" y="3074424"/>
            <a:ext cx="582212" cy="363744"/>
          </a:xfrm>
          <a:prstGeom prst="rect">
            <a:avLst/>
          </a:prstGeom>
          <a:effectLst/>
        </p:spPr>
      </p:pic>
      <p:pic>
        <p:nvPicPr>
          <p:cNvPr id="17" name="Picture 16" descr="dark_port_modem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124200"/>
            <a:ext cx="569690" cy="312735"/>
          </a:xfrm>
          <a:prstGeom prst="rect">
            <a:avLst/>
          </a:prstGeom>
          <a:effectLst/>
        </p:spPr>
      </p:pic>
      <p:pic>
        <p:nvPicPr>
          <p:cNvPr id="11" name="Picture 10" descr="dark_RJ45_consol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813" y="3497296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ark_Storage_32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560" y="3207282"/>
            <a:ext cx="569690" cy="312735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-100D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087523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2500 / 1000 / 200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37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300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WAN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</a:t>
            </a:r>
            <a:r>
              <a:rPr lang="en-US" sz="1200" dirty="0" smtClean="0"/>
              <a:t>GE RJ45 </a:t>
            </a:r>
            <a:r>
              <a:rPr lang="en-US" sz="1200" dirty="0"/>
              <a:t>DMZ Interface </a:t>
            </a:r>
            <a:r>
              <a:rPr lang="en-US" sz="1200" dirty="0" smtClean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</a:t>
            </a:r>
            <a:r>
              <a:rPr lang="en-US" sz="1200" dirty="0" err="1"/>
              <a:t>Mgmt</a:t>
            </a:r>
            <a:r>
              <a:rPr lang="en-US" sz="1200" dirty="0"/>
              <a:t> </a:t>
            </a:r>
            <a:r>
              <a:rPr lang="en-US" sz="1200" dirty="0" smtClean="0"/>
              <a:t>Interface </a:t>
            </a:r>
            <a:r>
              <a:rPr lang="en-US" sz="1200" dirty="0"/>
              <a:t>Port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GE RJ45 </a:t>
            </a:r>
            <a:r>
              <a:rPr lang="en-US" sz="1200" dirty="0"/>
              <a:t>HA Interface </a:t>
            </a:r>
            <a:r>
              <a:rPr lang="en-US" sz="1200" dirty="0" smtClean="0"/>
              <a:t>Port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14x GE RJ45 </a:t>
            </a:r>
            <a:r>
              <a:rPr lang="en-US" sz="1200" dirty="0"/>
              <a:t>Configurable Ports</a:t>
            </a:r>
            <a:endParaRPr lang="en-US" sz="1200" dirty="0" smtClean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2x Shared Media interfaces </a:t>
            </a:r>
            <a:r>
              <a:rPr lang="en-US" sz="1200" dirty="0" smtClean="0">
                <a:cs typeface="Arial Narrow"/>
              </a:rPr>
              <a:t>pairs</a:t>
            </a:r>
            <a:endParaRPr lang="en-US" sz="1200" dirty="0">
              <a:cs typeface="Arial Narrow"/>
            </a:endParaRPr>
          </a:p>
        </p:txBody>
      </p:sp>
      <p:pic>
        <p:nvPicPr>
          <p:cNvPr id="9" name="Picture 8" descr="dark_FortiASICS_CP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71" y="3182439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1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199356"/>
            <a:ext cx="569690" cy="312735"/>
          </a:xfrm>
          <a:prstGeom prst="rect">
            <a:avLst/>
          </a:prstGeom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320" y="1620039"/>
            <a:ext cx="5173908" cy="2060294"/>
          </a:xfrm>
          <a:prstGeom prst="rect">
            <a:avLst/>
          </a:prstGeom>
        </p:spPr>
      </p:pic>
      <p:pic>
        <p:nvPicPr>
          <p:cNvPr id="12" name="Picture 11" descr="dark_port_sharemedi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182" y="3203325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685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-Rugged-100C</a:t>
            </a:r>
            <a:endParaRPr lang="en-US" b="0" i="0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805320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2000 / 1000 / 180 Mbps 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3</a:t>
                      </a:r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</a:t>
                      </a:r>
                      <a:r>
                        <a:rPr lang="el-GR" sz="1000" dirty="0" smtClean="0">
                          <a:solidFill>
                            <a:srgbClr val="36424A"/>
                          </a:solidFill>
                        </a:rPr>
                        <a:t> 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300 / 700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2.5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22,000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60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Interfaces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</a:t>
            </a:r>
            <a:r>
              <a:rPr lang="en-US" sz="1200" dirty="0"/>
              <a:t>F</a:t>
            </a:r>
            <a:r>
              <a:rPr lang="en-US" sz="1200" dirty="0" smtClean="0"/>
              <a:t>E </a:t>
            </a:r>
            <a:r>
              <a:rPr lang="en-US" sz="1200" dirty="0"/>
              <a:t>Copper </a:t>
            </a:r>
            <a:r>
              <a:rPr lang="en-US" sz="1200" dirty="0" smtClean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100Base-FX Interface (SC)</a:t>
            </a:r>
            <a:endParaRPr lang="en-US" sz="1200" dirty="0"/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pic>
        <p:nvPicPr>
          <p:cNvPr id="3" name="Picture 2" descr="FGR-100C_B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49" y="2323471"/>
            <a:ext cx="4644759" cy="1306783"/>
          </a:xfrm>
          <a:prstGeom prst="rect">
            <a:avLst/>
          </a:prstGeom>
        </p:spPr>
      </p:pic>
      <p:pic>
        <p:nvPicPr>
          <p:cNvPr id="4" name="Picture 3" descr="FGR-100C_F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09" y="1229953"/>
            <a:ext cx="4621240" cy="1300165"/>
          </a:xfrm>
          <a:prstGeom prst="rect">
            <a:avLst/>
          </a:prstGeom>
        </p:spPr>
      </p:pic>
      <p:pic>
        <p:nvPicPr>
          <p:cNvPr id="13" name="Picture 12" descr="dark_2URackMou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419" y="3188749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173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FG-200B-POE_Ft_TOP_HiRes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053" y="5630411"/>
            <a:ext cx="2216584" cy="57004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Mid-Range Devices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Mid-Range Security Appliances For Mid-Size Organizations &amp; Large Enterprise Branch Offices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pic>
        <p:nvPicPr>
          <p:cNvPr id="12" name="Picture 11" descr="FG-800C_Ft-top-reflec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37" y="3790597"/>
            <a:ext cx="2212730" cy="629727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102" y="4286027"/>
            <a:ext cx="2267491" cy="6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018" y="3075832"/>
            <a:ext cx="2202026" cy="85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26530" y="4452024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FGT-600C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530" y="3919105"/>
            <a:ext cx="1067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FGT-800C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6530" y="3323994"/>
            <a:ext cx="1167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FGT-1000C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39" y="2326851"/>
            <a:ext cx="2168787" cy="86338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4773723" y="2192643"/>
            <a:ext cx="3987800" cy="4917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 performance multi-threat security for medium-sized enterprises and branch offices of large enterprises.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5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801399" y="3769827"/>
            <a:ext cx="4016137" cy="2197036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81576" y="3858743"/>
            <a:ext cx="36442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High </a:t>
            </a:r>
            <a:r>
              <a:rPr lang="en-US" sz="1400" dirty="0">
                <a:latin typeface="+mj-lt"/>
                <a:cs typeface="Arial Narrow"/>
              </a:rPr>
              <a:t>speed Firewall and IPSec VPN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High Speed Application Control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Accelerated IPS/AV performance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>
                <a:latin typeface="+mj-lt"/>
                <a:cs typeface="Arial Narrow"/>
              </a:rPr>
              <a:t>On board 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archiving*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2717554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26530" y="2632583"/>
            <a:ext cx="11735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FGT-1240B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3410147"/>
            <a:ext cx="213020" cy="151969"/>
          </a:xfrm>
          <a:prstGeom prst="rect">
            <a:avLst/>
          </a:prstGeom>
        </p:spPr>
      </p:pic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010634"/>
            <a:ext cx="213020" cy="151969"/>
          </a:xfrm>
          <a:prstGeom prst="rect">
            <a:avLst/>
          </a:prstGeom>
        </p:spPr>
      </p:pic>
      <p:pic>
        <p:nvPicPr>
          <p:cNvPr id="28" name="Picture 27" descr="FG-200B_Ft_TOP.jpe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362" y="5319616"/>
            <a:ext cx="2175751" cy="560821"/>
          </a:xfrm>
          <a:prstGeom prst="rect">
            <a:avLst/>
          </a:prstGeom>
        </p:spPr>
      </p:pic>
      <p:pic>
        <p:nvPicPr>
          <p:cNvPr id="30" name="Picture 29" descr="FG-300C_Ft-TOP_HiRes.jpe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568" y="4907864"/>
            <a:ext cx="2183550" cy="51253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530" y="4994455"/>
            <a:ext cx="1007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</a:t>
            </a:r>
            <a:r>
              <a:rPr lang="en-US" sz="1400" b="1" dirty="0">
                <a:latin typeface="+mn-lt"/>
                <a:ea typeface="Helvetica 55 Roman" charset="0"/>
                <a:cs typeface="Arial Narrow"/>
              </a:rPr>
              <a:t>3</a:t>
            </a:r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00C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6530" y="5544496"/>
            <a:ext cx="1513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</a:t>
            </a:r>
          </a:p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FGT-200B-POE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4553064"/>
            <a:ext cx="213020" cy="151969"/>
          </a:xfrm>
          <a:prstGeom prst="rect">
            <a:avLst/>
          </a:prstGeom>
        </p:spPr>
      </p:pic>
      <p:pic>
        <p:nvPicPr>
          <p:cNvPr id="36" name="Picture 35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083105"/>
            <a:ext cx="213020" cy="151969"/>
          </a:xfrm>
          <a:prstGeom prst="rect">
            <a:avLst/>
          </a:prstGeom>
        </p:spPr>
      </p:pic>
      <p:pic>
        <p:nvPicPr>
          <p:cNvPr id="37" name="Picture 36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16" y="5633145"/>
            <a:ext cx="213020" cy="1519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192" y="6040440"/>
            <a:ext cx="17568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*FGT-200B requires optional HDD</a:t>
            </a:r>
          </a:p>
        </p:txBody>
      </p:sp>
      <p:pic>
        <p:nvPicPr>
          <p:cNvPr id="40" name="Picture 39" descr="Fortinet_Grid-Icon_PMS485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12" y="5845550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830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5424" y="274638"/>
            <a:ext cx="7655046" cy="604837"/>
          </a:xfrm>
        </p:spPr>
        <p:txBody>
          <a:bodyPr/>
          <a:lstStyle/>
          <a:p>
            <a:pPr lvl="0"/>
            <a:r>
              <a:rPr lang="en-US" b="0" i="0" dirty="0">
                <a:latin typeface="+mn-lt"/>
                <a:cs typeface="Arial Narrow"/>
              </a:rPr>
              <a:t>FortiGate Mid </a:t>
            </a:r>
            <a:r>
              <a:rPr lang="en-US" b="0" i="0" dirty="0" smtClean="0">
                <a:latin typeface="+mn-lt"/>
                <a:cs typeface="Arial Narrow"/>
              </a:rPr>
              <a:t>Range Devices: Comparison</a:t>
            </a:r>
            <a:endParaRPr lang="en-US" b="0" i="0" dirty="0">
              <a:latin typeface="+mn-lt"/>
              <a:cs typeface="Arial Narrow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30926"/>
              </p:ext>
            </p:extLst>
          </p:nvPr>
        </p:nvGraphicFramePr>
        <p:xfrm>
          <a:off x="354803" y="1538904"/>
          <a:ext cx="8385437" cy="437920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91049"/>
                <a:gridCol w="1082398"/>
                <a:gridCol w="1082398"/>
                <a:gridCol w="1082398"/>
                <a:gridCol w="1082398"/>
                <a:gridCol w="1082398"/>
                <a:gridCol w="1082398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FGT-200B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FG-600C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FG-800C</a:t>
                      </a:r>
                      <a:endParaRPr lang="en-US" sz="13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FG-1000C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+mn-lt"/>
                          <a:cs typeface="Arial Narrow"/>
                        </a:rPr>
                        <a:t>FG-1240B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/ 5 / 4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/ 8 / 8 </a:t>
                      </a:r>
                    </a:p>
                    <a:p>
                      <a:pPr algn="ctr"/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/ 16 /16</a:t>
                      </a:r>
                    </a:p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20 / 20 / 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40-44 / 40-44 / 38-42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500 K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 Mil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70,000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190,000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120,000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</a:t>
                      </a:r>
                      <a:r>
                        <a:rPr lang="en-US" sz="1100" baseline="0" dirty="0" smtClean="0"/>
                        <a:t>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16-18.5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650 Mbps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1.4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5-8 Gbps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95 / 200 Mbps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/>
                        <a:t>200 / 550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latin typeface="+mn-lt"/>
                          <a:cs typeface="Arial Narrow"/>
                        </a:rPr>
                        <a:t>1.3 /1.7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1.7 / 2.1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1.2 / 1.6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256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512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1,000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3,000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-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10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10 /</a:t>
                      </a:r>
                      <a:r>
                        <a:rPr lang="en-US" sz="1100" baseline="0" dirty="0" smtClean="0">
                          <a:solidFill>
                            <a:srgbClr val="36424A"/>
                          </a:solidFill>
                        </a:rPr>
                        <a:t> 250</a:t>
                      </a:r>
                      <a:endParaRPr lang="en-US" sz="1100" dirty="0" smtClean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16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</a:t>
                      </a:r>
                      <a:r>
                        <a:rPr lang="en-US" sz="1100" baseline="0" dirty="0" smtClean="0">
                          <a:latin typeface="+mn-lt"/>
                          <a:cs typeface="Arial Narrow"/>
                        </a:rPr>
                        <a:t> 384 GB opt.</a:t>
                      </a:r>
                      <a:endParaRPr lang="en-US" sz="1100" dirty="0" smtClean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POE ,LENC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2496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/>
              <a:t>FortiGate-200B</a:t>
            </a:r>
          </a:p>
        </p:txBody>
      </p:sp>
      <p:pic>
        <p:nvPicPr>
          <p:cNvPr id="2564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067" y="1220521"/>
            <a:ext cx="5099044" cy="207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804906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FE Configurable Ports</a:t>
            </a:r>
            <a:endParaRPr lang="en-US" sz="1200" dirty="0"/>
          </a:p>
        </p:txBody>
      </p:sp>
      <p:pic>
        <p:nvPicPr>
          <p:cNvPr id="13" name="Picture 12" descr="dark_Storage_64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854" y="3498297"/>
            <a:ext cx="580664" cy="324623"/>
          </a:xfrm>
          <a:prstGeom prst="rect">
            <a:avLst/>
          </a:prstGeom>
          <a:effectLst/>
        </p:spPr>
      </p:pic>
      <p:pic>
        <p:nvPicPr>
          <p:cNvPr id="14" name="Picture 13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RPSSupplyOption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274" y="3079849"/>
            <a:ext cx="580664" cy="32462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01209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ark_Storage_64gb_op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3091048"/>
            <a:ext cx="580664" cy="324623"/>
          </a:xfrm>
          <a:prstGeom prst="rect">
            <a:avLst/>
          </a:prstGeom>
          <a:effectLst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200B-POE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23" y="1155115"/>
            <a:ext cx="5053161" cy="2260015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</a:t>
            </a:r>
            <a:r>
              <a:rPr lang="en-US" sz="1200" dirty="0"/>
              <a:t>NP2 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10/100 Configurable </a:t>
            </a:r>
            <a:r>
              <a:rPr lang="en-US" sz="1200" dirty="0" err="1"/>
              <a:t>PoE</a:t>
            </a:r>
            <a:r>
              <a:rPr lang="en-US" sz="1200" dirty="0"/>
              <a:t> </a:t>
            </a:r>
            <a:r>
              <a:rPr lang="en-US" sz="1200" dirty="0" smtClean="0"/>
              <a:t>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1527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5/4/2.5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95/200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110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 descr="dark_FortiASICS_NP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992" y="3064180"/>
            <a:ext cx="673935" cy="346569"/>
          </a:xfrm>
          <a:prstGeom prst="rect">
            <a:avLst/>
          </a:prstGeom>
          <a:effectLst/>
        </p:spPr>
      </p:pic>
      <p:pic>
        <p:nvPicPr>
          <p:cNvPr id="13" name="Picture 12" descr="dark_FortiASICS_CP6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475038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1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6" y="3082717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port_output-poe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737" y="3082717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897500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4800" y="274638"/>
            <a:ext cx="5822950" cy="604837"/>
          </a:xfrm>
          <a:prstGeom prst="rect">
            <a:avLst/>
          </a:prstGeom>
        </p:spPr>
        <p:txBody>
          <a:bodyPr/>
          <a:lstStyle/>
          <a:p>
            <a:r>
              <a:rPr lang="en-US" b="0" i="0" dirty="0" smtClean="0"/>
              <a:t>FortiGate-300C</a:t>
            </a:r>
            <a:endParaRPr lang="en-US" b="0" i="0" dirty="0"/>
          </a:p>
        </p:txBody>
      </p:sp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</a:t>
            </a:r>
            <a:r>
              <a:rPr lang="en-US" sz="1200" dirty="0" smtClean="0"/>
              <a:t>GE RJ45 NP2 </a:t>
            </a:r>
            <a:r>
              <a:rPr lang="en-US" sz="1200" dirty="0"/>
              <a:t>accelerated </a:t>
            </a:r>
            <a:r>
              <a:rPr lang="en-US" sz="1200" dirty="0" smtClean="0"/>
              <a:t>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Redundant DC Power </a:t>
            </a:r>
            <a:r>
              <a:rPr lang="en-US" sz="1200" dirty="0" smtClean="0"/>
              <a:t>connector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798604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8/8/8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2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200 / 550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 / 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256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 ( System/VDOM)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4.5 Gbps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200 Mbps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4" y="1573796"/>
            <a:ext cx="5222753" cy="16783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18200" y="3064180"/>
            <a:ext cx="2676558" cy="757427"/>
            <a:chOff x="5918200" y="3064180"/>
            <a:chExt cx="2676558" cy="757427"/>
          </a:xfrm>
        </p:grpSpPr>
        <p:pic>
          <p:nvPicPr>
            <p:cNvPr id="13" name="Picture 12" descr="dark_Storage_32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062" y="348948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3" name="Picture 22" descr="dark_FortiASICS_NP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992" y="3064180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0" name="Picture 19" descr="dark_RPSSupplyOption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4094" y="307984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DCSupplyOption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193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1" name="Picture 20" descr="dark_1URackMount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345622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-600C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58" y="1458103"/>
            <a:ext cx="5197417" cy="1670756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16x </a:t>
            </a:r>
            <a:r>
              <a:rPr lang="en-US" sz="1200" dirty="0" smtClean="0">
                <a:latin typeface="+mn-lt"/>
                <a:cs typeface="Arial Narrow"/>
              </a:rPr>
              <a:t>GE RJ45 NP4 </a:t>
            </a:r>
            <a:r>
              <a:rPr lang="en-US" sz="1200" dirty="0">
                <a:latin typeface="+mn-lt"/>
                <a:cs typeface="Arial Narrow"/>
              </a:rPr>
              <a:t>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2x 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2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 </a:t>
            </a:r>
            <a:r>
              <a:rPr lang="en-US" sz="1200" dirty="0">
                <a:latin typeface="+mn-lt"/>
                <a:cs typeface="Arial Narrow"/>
              </a:rPr>
              <a:t>pair Bypass </a:t>
            </a:r>
            <a:r>
              <a:rPr lang="en-US" sz="1200" dirty="0" smtClean="0">
                <a:latin typeface="+mn-lt"/>
                <a:cs typeface="Arial Narrow"/>
              </a:rPr>
              <a:t>Interfaces</a:t>
            </a: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01891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16/16/16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1.3G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 / 2.8 G </a:t>
                      </a:r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3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96101" cy="754222"/>
            <a:chOff x="5918200" y="3063875"/>
            <a:chExt cx="2696101" cy="754222"/>
          </a:xfrm>
        </p:grpSpPr>
        <p:pic>
          <p:nvPicPr>
            <p:cNvPr id="9" name="Picture 8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0" name="Picture 9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DCSupplyOption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3637" y="3079848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049932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 bwMode="auto">
          <a:xfrm>
            <a:off x="462646" y="-444371"/>
            <a:ext cx="8310424" cy="831042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alpha val="68000"/>
                </a:schemeClr>
              </a:gs>
              <a:gs pos="100000">
                <a:schemeClr val="accent5">
                  <a:lumMod val="50000"/>
                  <a:alpha val="65000"/>
                </a:schemeClr>
              </a:gs>
            </a:gsLst>
            <a:lin ang="1926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62467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75" y="477043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0838" y="506253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5750" y="5183188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7488" y="5132388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650" y="42227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473450"/>
            <a:ext cx="98583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18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6" name="Title 29"/>
          <p:cNvSpPr>
            <a:spLocks noGrp="1"/>
          </p:cNvSpPr>
          <p:nvPr>
            <p:ph type="title"/>
          </p:nvPr>
        </p:nvSpPr>
        <p:spPr bwMode="auto">
          <a:xfrm>
            <a:off x="228600" y="215900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rPr>
              <a:t>Broad Product Portfolio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3316826" y="778784"/>
            <a:ext cx="2602065" cy="2602065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78" name="TextBox 65"/>
          <p:cNvSpPr txBox="1">
            <a:spLocks noChangeArrowheads="1"/>
          </p:cNvSpPr>
          <p:nvPr/>
        </p:nvSpPr>
        <p:spPr bwMode="auto">
          <a:xfrm>
            <a:off x="539908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20-1000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758257" y="3067118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0" name="TextBox 27"/>
          <p:cNvSpPr txBox="1">
            <a:spLocks noChangeArrowheads="1"/>
          </p:cNvSpPr>
          <p:nvPr/>
        </p:nvSpPr>
        <p:spPr bwMode="auto">
          <a:xfrm>
            <a:off x="3681413" y="4013200"/>
            <a:ext cx="1927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LARGE ENTERPRISE</a:t>
            </a:r>
          </a:p>
        </p:txBody>
      </p:sp>
      <p:sp>
        <p:nvSpPr>
          <p:cNvPr id="62481" name="TextBox 62"/>
          <p:cNvSpPr txBox="1">
            <a:spLocks noChangeArrowheads="1"/>
          </p:cNvSpPr>
          <p:nvPr/>
        </p:nvSpPr>
        <p:spPr bwMode="auto">
          <a:xfrm>
            <a:off x="3516313" y="4171950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1000-3000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3" name="TextBox 26"/>
          <p:cNvSpPr txBox="1">
            <a:spLocks noChangeArrowheads="1"/>
          </p:cNvSpPr>
          <p:nvPr/>
        </p:nvSpPr>
        <p:spPr bwMode="auto">
          <a:xfrm>
            <a:off x="1755775" y="3468688"/>
            <a:ext cx="1925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SERVICE PROVIDER</a:t>
            </a:r>
          </a:p>
        </p:txBody>
      </p:sp>
      <p:grpSp>
        <p:nvGrpSpPr>
          <p:cNvPr id="62484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62518" name="Picture 56" descr="FG-5140_Rt-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9" name="Picture 55" descr="FG-3950_Rt-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Oval 69"/>
          <p:cNvSpPr/>
          <p:nvPr/>
        </p:nvSpPr>
        <p:spPr bwMode="auto">
          <a:xfrm>
            <a:off x="5743688" y="2279759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62486" name="TextBox 33"/>
          <p:cNvSpPr txBox="1">
            <a:spLocks noChangeArrowheads="1"/>
          </p:cNvSpPr>
          <p:nvPr/>
        </p:nvSpPr>
        <p:spPr bwMode="auto">
          <a:xfrm>
            <a:off x="5608638" y="3241675"/>
            <a:ext cx="1858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>
                <a:solidFill>
                  <a:srgbClr val="FF0000"/>
                </a:solidFill>
                <a:cs typeface="Arial Narrow" charset="0"/>
              </a:rPr>
              <a:t>SMALL/MEDIUM  ENTERPRISE</a:t>
            </a:r>
          </a:p>
        </p:txBody>
      </p:sp>
      <p:sp>
        <p:nvSpPr>
          <p:cNvPr id="62487" name="TextBox 70"/>
          <p:cNvSpPr txBox="1">
            <a:spLocks noChangeArrowheads="1"/>
          </p:cNvSpPr>
          <p:nvPr/>
        </p:nvSpPr>
        <p:spPr bwMode="auto">
          <a:xfrm>
            <a:off x="1595438" y="3648075"/>
            <a:ext cx="224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FortiGate </a:t>
            </a:r>
            <a:br>
              <a:rPr lang="en-US" sz="1200" b="1" i="1">
                <a:solidFill>
                  <a:srgbClr val="637F7F"/>
                </a:solidFill>
                <a:cs typeface="Arial Narrow" charset="0"/>
              </a:rPr>
            </a:br>
            <a:r>
              <a:rPr lang="en-US" sz="1200" b="1" i="1">
                <a:solidFill>
                  <a:srgbClr val="637F7F"/>
                </a:solidFill>
                <a:cs typeface="Arial Narrow" charset="0"/>
              </a:rPr>
              <a:t>3000-5000 Series</a:t>
            </a:r>
            <a:endParaRPr lang="en-US" sz="1200" b="1">
              <a:solidFill>
                <a:srgbClr val="637F7F"/>
              </a:solidFill>
              <a:cs typeface="Arial Narrow" charset="0"/>
            </a:endParaRPr>
          </a:p>
        </p:txBody>
      </p:sp>
      <p:sp>
        <p:nvSpPr>
          <p:cNvPr id="62488" name="TextBox 72"/>
          <p:cNvSpPr txBox="1">
            <a:spLocks noChangeArrowheads="1"/>
          </p:cNvSpPr>
          <p:nvPr/>
        </p:nvSpPr>
        <p:spPr bwMode="auto">
          <a:xfrm>
            <a:off x="1485900" y="534035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FortiManager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489" name="Picture 73" descr="FortiAnalyzer_Icon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225" y="5084763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0" name="Picture 74" descr="FortiManager_Icon_1U_Lt-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38" y="4775200"/>
            <a:ext cx="11303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75" descr="FortiMail_Icon_1U_Lt-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900" y="5202238"/>
            <a:ext cx="1125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76" descr="FortiWeb_Icon_1U_Lt-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5575" y="5148263"/>
            <a:ext cx="1128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77" descr="FortiDB_Icon_1U_Lt-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338" y="4814888"/>
            <a:ext cx="1123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78" descr="FortiScan_Icon_1U_Lt-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1850" y="4229100"/>
            <a:ext cx="1128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TextBox 79"/>
          <p:cNvSpPr txBox="1">
            <a:spLocks noChangeArrowheads="1"/>
          </p:cNvSpPr>
          <p:nvPr/>
        </p:nvSpPr>
        <p:spPr bwMode="auto">
          <a:xfrm>
            <a:off x="2603500" y="56769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FortiAnalyzer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6" name="TextBox 80"/>
          <p:cNvSpPr txBox="1">
            <a:spLocks noChangeArrowheads="1"/>
          </p:cNvSpPr>
          <p:nvPr/>
        </p:nvSpPr>
        <p:spPr bwMode="auto">
          <a:xfrm>
            <a:off x="3775075" y="578167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FortiMail 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7" name="TextBox 81"/>
          <p:cNvSpPr txBox="1">
            <a:spLocks noChangeArrowheads="1"/>
          </p:cNvSpPr>
          <p:nvPr/>
        </p:nvSpPr>
        <p:spPr bwMode="auto">
          <a:xfrm>
            <a:off x="5056188" y="5741988"/>
            <a:ext cx="1544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FortiWeb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8" name="TextBox 82"/>
          <p:cNvSpPr txBox="1">
            <a:spLocks noChangeArrowheads="1"/>
          </p:cNvSpPr>
          <p:nvPr/>
        </p:nvSpPr>
        <p:spPr bwMode="auto">
          <a:xfrm>
            <a:off x="6038850" y="541020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FortiDB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499" name="TextBox 83"/>
          <p:cNvSpPr txBox="1">
            <a:spLocks noChangeArrowheads="1"/>
          </p:cNvSpPr>
          <p:nvPr/>
        </p:nvSpPr>
        <p:spPr bwMode="auto">
          <a:xfrm>
            <a:off x="6951663" y="483552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FortiScan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3330316" y="830956"/>
            <a:ext cx="2552324" cy="2552324"/>
            <a:chOff x="2095876" y="1173480"/>
            <a:chExt cx="4960244" cy="4960244"/>
          </a:xfrm>
          <a:scene3d>
            <a:camera prst="isometricTopUp"/>
            <a:lightRig rig="threePt" dir="t"/>
          </a:scene3d>
        </p:grpSpPr>
        <p:pic>
          <p:nvPicPr>
            <p:cNvPr id="39" name="Picture 38" descr="Engine3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5876" y="1173480"/>
              <a:ext cx="4960244" cy="4960244"/>
            </a:xfrm>
            <a:prstGeom prst="rect">
              <a:avLst/>
            </a:prstGeom>
          </p:spPr>
        </p:pic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4008427" y="3697245"/>
              <a:ext cx="1264816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latin typeface="+mn-lt"/>
                  <a:ea typeface="ＭＳ Ｐゴシック" pitchFamily="60" charset="-128"/>
                  <a:cs typeface="Arial" pitchFamily="34" charset="0"/>
                </a:rPr>
                <a:t>FortiASIC</a:t>
              </a: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4124543" y="3221175"/>
              <a:ext cx="1003131" cy="328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w="101600" prst="riblet"/>
            </a:sp3d>
          </p:spPr>
          <p:txBody>
            <a:bodyPr wrap="none" lIns="0" tIns="0" rIns="0" bIns="0">
              <a:spAutoFit/>
            </a:bodyPr>
            <a:lstStyle/>
            <a:p>
              <a:pPr algn="ctr" eaLnBrk="0" fontAlgn="auto" hangingPunct="0"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90000"/>
                <a:buFont typeface="Wingdings" pitchFamily="2" charset="2"/>
                <a:buNone/>
                <a:defRPr/>
              </a:pPr>
              <a:r>
                <a:rPr lang="en-US" sz="1100" b="1" dirty="0">
                  <a:solidFill>
                    <a:srgbClr val="C00000"/>
                  </a:solidFill>
                  <a:latin typeface="+mn-lt"/>
                  <a:ea typeface="ＭＳ Ｐゴシック" pitchFamily="60" charset="-128"/>
                  <a:cs typeface="Arial" pitchFamily="34" charset="0"/>
                </a:rPr>
                <a:t>FortiOS</a:t>
              </a:r>
            </a:p>
          </p:txBody>
        </p:sp>
      </p:grpSp>
      <p:pic>
        <p:nvPicPr>
          <p:cNvPr id="62501" name="Picture 11" descr="FortiSwitch_Icon_2U_Lt-s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463" y="3516313"/>
            <a:ext cx="103663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2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26066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3" name="Picture 43" descr="FortiManager_Icon_2U_Lt-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9888" y="279082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4" name="TextBox 44"/>
          <p:cNvSpPr txBox="1">
            <a:spLocks noChangeArrowheads="1"/>
          </p:cNvSpPr>
          <p:nvPr/>
        </p:nvSpPr>
        <p:spPr bwMode="auto">
          <a:xfrm>
            <a:off x="7799388" y="4186238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FortiSwitch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sp>
        <p:nvSpPr>
          <p:cNvPr id="62505" name="TextBox 46"/>
          <p:cNvSpPr txBox="1">
            <a:spLocks noChangeArrowheads="1"/>
          </p:cNvSpPr>
          <p:nvPr/>
        </p:nvSpPr>
        <p:spPr bwMode="auto">
          <a:xfrm>
            <a:off x="7680325" y="3267075"/>
            <a:ext cx="1544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VM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6" name="Picture 4" descr="FortiAP_Icon_Lt-s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4348163"/>
            <a:ext cx="9826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Picture 30" descr="Medium-Appliance_Lt-s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3502025"/>
            <a:ext cx="1022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8" name="TextBox 49"/>
          <p:cNvSpPr txBox="1">
            <a:spLocks noChangeArrowheads="1"/>
          </p:cNvSpPr>
          <p:nvPr/>
        </p:nvSpPr>
        <p:spPr bwMode="auto">
          <a:xfrm>
            <a:off x="92075" y="4060825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FortiAuthenticator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  <p:pic>
        <p:nvPicPr>
          <p:cNvPr id="62509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400300"/>
            <a:ext cx="10588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0" name="Picture 42" descr="Cloud-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4638" y="3175000"/>
            <a:ext cx="115093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TextBox 50"/>
          <p:cNvSpPr txBox="1">
            <a:spLocks noChangeArrowheads="1"/>
          </p:cNvSpPr>
          <p:nvPr/>
        </p:nvSpPr>
        <p:spPr bwMode="auto">
          <a:xfrm>
            <a:off x="685800" y="48593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 dirty="0">
                <a:solidFill>
                  <a:srgbClr val="324040"/>
                </a:solidFill>
                <a:cs typeface="Arial Narrow" charset="0"/>
              </a:rPr>
              <a:t>FortiAP</a:t>
            </a:r>
            <a:endParaRPr lang="en-US" sz="1200" b="1" dirty="0">
              <a:solidFill>
                <a:srgbClr val="324040"/>
              </a:solidFill>
              <a:cs typeface="Arial Narrow" charset="0"/>
            </a:endParaRPr>
          </a:p>
        </p:txBody>
      </p:sp>
      <p:grpSp>
        <p:nvGrpSpPr>
          <p:cNvPr id="62512" name="Group 60"/>
          <p:cNvGrpSpPr>
            <a:grpSpLocks/>
          </p:cNvGrpSpPr>
          <p:nvPr/>
        </p:nvGrpSpPr>
        <p:grpSpPr bwMode="auto">
          <a:xfrm>
            <a:off x="5934075" y="2130425"/>
            <a:ext cx="1290638" cy="1133475"/>
            <a:chOff x="5710145" y="2786887"/>
            <a:chExt cx="1814339" cy="1592299"/>
          </a:xfrm>
        </p:grpSpPr>
        <p:pic>
          <p:nvPicPr>
            <p:cNvPr id="62516" name="Picture 58" descr="FG-3950_Lt-s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145" y="2786887"/>
              <a:ext cx="1493520" cy="1145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517" name="Picture 59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1465" y="3236185"/>
              <a:ext cx="1293019" cy="114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513" name="Picture 53" descr="Blade-Appliance_Lt-s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0825" y="2754313"/>
            <a:ext cx="10350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Picture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38" y="2657475"/>
            <a:ext cx="10509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TextBox 50"/>
          <p:cNvSpPr txBox="1">
            <a:spLocks noChangeArrowheads="1"/>
          </p:cNvSpPr>
          <p:nvPr/>
        </p:nvSpPr>
        <p:spPr bwMode="auto">
          <a:xfrm>
            <a:off x="149225" y="3195638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i="1">
                <a:solidFill>
                  <a:srgbClr val="324040"/>
                </a:solidFill>
                <a:cs typeface="Arial Narrow" charset="0"/>
              </a:rPr>
              <a:t>FortiDDoS</a:t>
            </a:r>
            <a:endParaRPr lang="en-US" sz="1200" b="1">
              <a:solidFill>
                <a:srgbClr val="324040"/>
              </a:solidFill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7007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</a:t>
            </a:r>
            <a:r>
              <a:rPr lang="en-US" b="0" i="0" dirty="0" smtClean="0">
                <a:latin typeface="+mn-lt"/>
                <a:cs typeface="Arial Narrow"/>
              </a:rPr>
              <a:t>-</a:t>
            </a:r>
            <a:r>
              <a:rPr lang="en-US" b="0" i="0" dirty="0">
                <a:latin typeface="+mn-lt"/>
                <a:cs typeface="Arial Narrow"/>
              </a:rPr>
              <a:t>8</a:t>
            </a:r>
            <a:r>
              <a:rPr lang="en-US" b="0" i="0" dirty="0" smtClean="0">
                <a:latin typeface="+mn-lt"/>
                <a:cs typeface="Arial Narrow"/>
              </a:rPr>
              <a:t>00C</a:t>
            </a:r>
            <a:endParaRPr lang="en-US" b="0" i="0" dirty="0">
              <a:latin typeface="+mn-lt"/>
              <a:cs typeface="Arial Narrow"/>
            </a:endParaRPr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58056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4x Shared Media interface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 </a:t>
            </a:r>
            <a:r>
              <a:rPr lang="en-US" sz="1200" dirty="0">
                <a:latin typeface="+mn-lt"/>
                <a:cs typeface="Arial Narrow"/>
              </a:rPr>
              <a:t>pair Bypass </a:t>
            </a:r>
            <a:r>
              <a:rPr lang="en-US" sz="1200" dirty="0" smtClean="0">
                <a:latin typeface="+mn-lt"/>
                <a:cs typeface="Arial Narrow"/>
              </a:rPr>
              <a:t>Interfaces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13630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10/10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49543" y="1499973"/>
            <a:ext cx="5054637" cy="1860193"/>
            <a:chOff x="618122" y="1724735"/>
            <a:chExt cx="4596585" cy="1691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122" y="1724735"/>
              <a:ext cx="4596585" cy="162629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2618592" y="3214073"/>
              <a:ext cx="640600" cy="20228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 Narrow"/>
                <a:cs typeface="Arial Narrow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52490" cy="754222"/>
            <a:chOff x="5918200" y="3063875"/>
            <a:chExt cx="2652490" cy="754222"/>
          </a:xfrm>
        </p:grpSpPr>
        <p:pic>
          <p:nvPicPr>
            <p:cNvPr id="28" name="Picture 27" descr="dark_DualPowerSupplyOpti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299" y="3085476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26" name="Picture 25" descr="dark_1URackMoun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3036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8" name="Picture 17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23" name="Picture 22" descr="dark_port_bypas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8115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4" name="Picture 23" descr="dark_port_sharemedia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430" y="3505200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5" name="Picture 24" descr="dark_Storage_64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756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7" name="Picture 26" descr="dark_FortiASICS_CP8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4217243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</a:t>
            </a:r>
            <a:r>
              <a:rPr lang="en-US" b="0" i="0" dirty="0" smtClean="0">
                <a:latin typeface="+mn-lt"/>
                <a:cs typeface="Arial Narrow"/>
              </a:rPr>
              <a:t>1000C</a:t>
            </a:r>
            <a:endParaRPr lang="en-US" b="0" i="0" dirty="0">
              <a:latin typeface="+mn-lt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45" y="1231900"/>
            <a:ext cx="4684889" cy="2506881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40538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12x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10GE SFP+ </a:t>
            </a:r>
            <a:r>
              <a:rPr lang="en-US" sz="1200" dirty="0">
                <a:latin typeface="+mn-lt"/>
                <a:cs typeface="Arial Narrow"/>
              </a:rPr>
              <a:t>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>
                <a:cs typeface="Arial Narrow"/>
              </a:rPr>
              <a:t>4</a:t>
            </a:r>
            <a:r>
              <a:rPr lang="en-US" sz="1200" dirty="0" smtClean="0">
                <a:cs typeface="Arial Narrow"/>
              </a:rPr>
              <a:t>x Shared Media </a:t>
            </a:r>
            <a:r>
              <a:rPr lang="en-US" sz="1200" dirty="0">
                <a:cs typeface="Arial Narrow"/>
              </a:rPr>
              <a:t>interfaces pairs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2 </a:t>
            </a:r>
            <a:r>
              <a:rPr lang="en-US" sz="1200" dirty="0">
                <a:latin typeface="+mn-lt"/>
                <a:cs typeface="Arial Narrow"/>
              </a:rPr>
              <a:t>pair Bypass </a:t>
            </a:r>
            <a:r>
              <a:rPr lang="en-US" sz="1200" dirty="0" smtClean="0">
                <a:latin typeface="+mn-lt"/>
                <a:cs typeface="Arial Narrow"/>
              </a:rPr>
              <a:t>Interfaces</a:t>
            </a:r>
          </a:p>
          <a:p>
            <a:pPr defTabSz="914417">
              <a:spcBef>
                <a:spcPct val="20000"/>
              </a:spcBef>
            </a:pPr>
            <a:endParaRPr lang="en-US" sz="1200" dirty="0">
              <a:latin typeface="+mn-lt"/>
              <a:cs typeface="Arial Narrow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830378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20/20/20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6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1.7/3.1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7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190,000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8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  <a:cs typeface="Arial Narrow"/>
                        </a:rPr>
                        <a:t>10,000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3063875"/>
            <a:ext cx="2685672" cy="754222"/>
            <a:chOff x="5918200" y="3063875"/>
            <a:chExt cx="2685672" cy="754222"/>
          </a:xfrm>
        </p:grpSpPr>
        <p:pic>
          <p:nvPicPr>
            <p:cNvPr id="14" name="Picture 13" descr="dark_Storage_128gb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6941" y="3487736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2" name="Picture 21" descr="dark_FortiASICS_CP8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3471" y="347152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9" name="Picture 18" descr="dark_port_bypass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67" y="34972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port_sharemedia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82" y="3497275"/>
              <a:ext cx="569690" cy="31273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881354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>
                <a:latin typeface="+mn-lt"/>
                <a:cs typeface="Arial Narrow"/>
              </a:rPr>
              <a:t>FortiGate-1240B</a:t>
            </a:r>
          </a:p>
        </p:txBody>
      </p:sp>
      <p:pic>
        <p:nvPicPr>
          <p:cNvPr id="3076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" y="1181597"/>
            <a:ext cx="4424217" cy="26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31779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24x </a:t>
            </a:r>
            <a:r>
              <a:rPr lang="en-US" sz="1200" dirty="0" smtClean="0">
                <a:latin typeface="+mn-lt"/>
                <a:cs typeface="Arial Narrow"/>
              </a:rPr>
              <a:t>GE </a:t>
            </a:r>
            <a:r>
              <a:rPr lang="en-US" sz="1200" dirty="0">
                <a:latin typeface="+mn-lt"/>
                <a:cs typeface="Arial Narrow"/>
              </a:rPr>
              <a:t>Accelerated SFP </a:t>
            </a:r>
            <a:r>
              <a:rPr lang="en-US" sz="1200" dirty="0" smtClean="0">
                <a:latin typeface="+mn-lt"/>
                <a:cs typeface="Arial Narrow"/>
              </a:rPr>
              <a:t>Slots </a:t>
            </a:r>
            <a:r>
              <a:rPr lang="en-US" sz="1200" dirty="0">
                <a:latin typeface="+mn-lt"/>
                <a:cs typeface="Arial Narrow"/>
              </a:rPr>
              <a:t>	</a:t>
            </a: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14x </a:t>
            </a:r>
            <a:r>
              <a:rPr lang="en-US" sz="1200" dirty="0" smtClean="0">
                <a:latin typeface="+mn-lt"/>
                <a:cs typeface="Arial Narrow"/>
              </a:rPr>
              <a:t>GE RJ45 </a:t>
            </a:r>
            <a:r>
              <a:rPr lang="en-US" sz="1200" dirty="0">
                <a:latin typeface="+mn-lt"/>
                <a:cs typeface="Arial Narrow"/>
              </a:rPr>
              <a:t>NP4 accelerated </a:t>
            </a:r>
            <a:r>
              <a:rPr lang="en-US" sz="1200" dirty="0" smtClean="0">
                <a:latin typeface="+mn-lt"/>
                <a:cs typeface="Arial Narrow"/>
              </a:rPr>
              <a:t>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>
                <a:latin typeface="+mn-lt"/>
                <a:cs typeface="Arial Narrow"/>
              </a:rPr>
              <a:t>2x </a:t>
            </a:r>
            <a:r>
              <a:rPr lang="en-US" sz="1200" dirty="0" smtClean="0">
                <a:latin typeface="+mn-lt"/>
                <a:cs typeface="Arial Narrow"/>
              </a:rPr>
              <a:t>GE RJ45 Ports</a:t>
            </a:r>
            <a:endParaRPr lang="en-US" sz="1200" dirty="0">
              <a:latin typeface="+mn-lt"/>
              <a:cs typeface="Arial Narrow"/>
            </a:endParaRPr>
          </a:p>
          <a:p>
            <a:pPr marL="285750" indent="-285750" defTabSz="914417">
              <a:spcBef>
                <a:spcPct val="20000"/>
              </a:spcBef>
              <a:buFont typeface="Arial"/>
              <a:buChar char="•"/>
            </a:pPr>
            <a:r>
              <a:rPr lang="en-US" sz="1200" dirty="0" smtClean="0">
                <a:latin typeface="+mn-lt"/>
                <a:cs typeface="Arial Narrow"/>
              </a:rPr>
              <a:t>1x </a:t>
            </a:r>
            <a:r>
              <a:rPr lang="en-US" sz="1200" dirty="0">
                <a:latin typeface="+mn-lt"/>
                <a:cs typeface="Arial Narrow"/>
              </a:rPr>
              <a:t>Single-Width AMC Slot  </a:t>
            </a: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8181"/>
              </p:ext>
            </p:extLst>
          </p:nvPr>
        </p:nvGraphicFramePr>
        <p:xfrm>
          <a:off x="457200" y="3886200"/>
          <a:ext cx="8305800" cy="2183667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70765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 Narrow"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234743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40/40/38 – 44/44/42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5-8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25851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cs typeface="Arial Narrow"/>
                        </a:rPr>
                        <a:t>Firewall Latency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7 </a:t>
                      </a:r>
                      <a:r>
                        <a:rPr lang="el-G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μs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1.2/1.6 Gbps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5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10/250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05931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120,000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FortiAPs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512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29138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Max Number of FortiTokens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3,000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72187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16-18.5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50,000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42306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SSL-VPN Throughput 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 Narrow"/>
                        </a:rPr>
                        <a:t>370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 Narrow"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chemeClr val="tx1"/>
                          </a:solidFill>
                          <a:latin typeface="+mn-lt"/>
                          <a:cs typeface="Arial Narrow"/>
                        </a:rPr>
                        <a:t>1,500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+mn-lt"/>
                        <a:cs typeface="Arial Narrow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18200" y="2971800"/>
            <a:ext cx="2683686" cy="757732"/>
            <a:chOff x="5918200" y="3063875"/>
            <a:chExt cx="2683686" cy="757732"/>
          </a:xfrm>
        </p:grpSpPr>
        <p:pic>
          <p:nvPicPr>
            <p:cNvPr id="9" name="Picture 8" descr="dark_FortiASICS_NP4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FortiASICS_CP6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4750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2" name="Picture 11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384gb_opt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0427" y="349567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991226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G-3950B_Ft-TOP_HiRes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5684" y="4861763"/>
            <a:ext cx="2664746" cy="1310438"/>
          </a:xfrm>
          <a:prstGeom prst="rect">
            <a:avLst/>
          </a:prstGeom>
        </p:spPr>
      </p:pic>
      <p:pic>
        <p:nvPicPr>
          <p:cNvPr id="9" name="Picture 8" descr="FG-3600C_Ft-top-re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86200"/>
            <a:ext cx="2771371" cy="1719083"/>
          </a:xfrm>
          <a:prstGeom prst="rect">
            <a:avLst/>
          </a:prstGeom>
        </p:spPr>
      </p:pic>
      <p:pic>
        <p:nvPicPr>
          <p:cNvPr id="6" name="Picture 5" descr="FG-3240C_Ft-Top_HiRes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085"/>
          <a:stretch/>
        </p:blipFill>
        <p:spPr>
          <a:xfrm>
            <a:off x="1524000" y="3352800"/>
            <a:ext cx="2737865" cy="8991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4547" y="3874828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FG-3240C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4" name="Picture 23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56358"/>
            <a:ext cx="213020" cy="151969"/>
          </a:xfrm>
          <a:prstGeom prst="rect">
            <a:avLst/>
          </a:prstGeom>
        </p:spPr>
      </p:pic>
      <p:pic>
        <p:nvPicPr>
          <p:cNvPr id="5" name="Picture 4" descr="FG-3140B_Ft-Top_HiRes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248"/>
          <a:stretch/>
        </p:blipFill>
        <p:spPr>
          <a:xfrm>
            <a:off x="1562711" y="2895601"/>
            <a:ext cx="2735101" cy="731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</a:t>
            </a:r>
            <a:r>
              <a:rPr lang="en-US" b="0" i="0" dirty="0" smtClean="0">
                <a:latin typeface="+mj-lt"/>
                <a:cs typeface="Arial Narrow"/>
              </a:rPr>
              <a:t>3000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Large Enterprises &amp; Managed Service Providers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6528" y="5472100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FG-3950B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547" y="3264932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FG-3140B</a:t>
            </a:r>
            <a:endParaRPr lang="en-US" sz="1400" b="1" dirty="0">
              <a:latin typeface="+mn-lt"/>
              <a:cs typeface="Arial Narrow"/>
            </a:endParaRPr>
          </a:p>
        </p:txBody>
      </p:sp>
      <p:sp>
        <p:nvSpPr>
          <p:cNvPr id="22" name="Content Placeholder 9"/>
          <p:cNvSpPr txBox="1">
            <a:spLocks/>
          </p:cNvSpPr>
          <p:nvPr/>
        </p:nvSpPr>
        <p:spPr>
          <a:xfrm>
            <a:off x="4433084" y="2192643"/>
            <a:ext cx="4604058" cy="29061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</a:rPr>
              <a:t>Ideal for securing traditional high-bandwidth networks, as well as virtualized, or cloud-based infrastructures.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>
                <a:latin typeface="+mn-lt"/>
                <a:ea typeface="ＭＳ Ｐゴシック" pitchFamily="34" charset="-128"/>
              </a:rPr>
              <a:t>Higher price/performance ratio and more interfaces than any products in their class</a:t>
            </a:r>
          </a:p>
          <a:p>
            <a:pPr>
              <a:lnSpc>
                <a:spcPct val="90000"/>
              </a:lnSpc>
            </a:pPr>
            <a:endParaRPr lang="en-US" sz="1500" b="1" dirty="0" smtClean="0">
              <a:latin typeface="+mn-lt"/>
              <a:ea typeface="ＭＳ Ｐゴシック" pitchFamily="34" charset="-128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5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04057" y="3482326"/>
            <a:ext cx="4384235" cy="26475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1756" y="3574838"/>
            <a:ext cx="4115564" cy="256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Rich feature set </a:t>
            </a:r>
            <a:r>
              <a:rPr lang="en-US" sz="1400" dirty="0" smtClean="0"/>
              <a:t>for protecting </a:t>
            </a:r>
            <a:r>
              <a:rPr lang="en-US" sz="1400" dirty="0"/>
              <a:t>next generation networks, including integrated IPS, application control, user-based policies, and endpoint policy </a:t>
            </a:r>
            <a:r>
              <a:rPr lang="en-US" sz="1400" dirty="0" smtClean="0"/>
              <a:t>enforcement</a:t>
            </a:r>
            <a:endParaRPr lang="en-US" sz="1400" dirty="0">
              <a:latin typeface="+mj-lt"/>
              <a:cs typeface="Arial Narrow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>
                <a:latin typeface="+mj-lt"/>
                <a:cs typeface="Arial Narrow"/>
              </a:rPr>
              <a:t>On-board </a:t>
            </a:r>
            <a:r>
              <a:rPr lang="en-US" sz="1400" dirty="0">
                <a:latin typeface="+mj-lt"/>
                <a:cs typeface="Arial Narrow"/>
              </a:rPr>
              <a:t>storage for WAN Optimization, local reporting and </a:t>
            </a:r>
            <a:r>
              <a:rPr lang="en-US" sz="1400" dirty="0" smtClean="0">
                <a:latin typeface="+mj-lt"/>
                <a:cs typeface="Arial Narrow"/>
              </a:rPr>
              <a:t>archiving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Integration with </a:t>
            </a:r>
            <a:r>
              <a:rPr lang="en-US" sz="1400" dirty="0" err="1"/>
              <a:t>FortiManager</a:t>
            </a:r>
            <a:r>
              <a:rPr lang="en-US" sz="1400" dirty="0"/>
              <a:t> and </a:t>
            </a:r>
            <a:r>
              <a:rPr lang="en-US" sz="1400" dirty="0" err="1"/>
              <a:t>FortiAnalyzer</a:t>
            </a:r>
            <a:r>
              <a:rPr lang="en-US" sz="1400" dirty="0"/>
              <a:t> </a:t>
            </a:r>
            <a:r>
              <a:rPr lang="en-US" sz="1400" dirty="0" smtClean="0"/>
              <a:t>simplifies </a:t>
            </a:r>
            <a:r>
              <a:rPr lang="en-US" sz="1400" dirty="0"/>
              <a:t>management, reporting and analysis </a:t>
            </a:r>
            <a:r>
              <a:rPr lang="en-US" sz="1400" dirty="0" smtClean="0"/>
              <a:t>for </a:t>
            </a:r>
            <a:r>
              <a:rPr lang="en-US" sz="1400" dirty="0"/>
              <a:t>up to thousands of Fortinet devices</a:t>
            </a:r>
            <a:endParaRPr lang="en-US" sz="1400" dirty="0">
              <a:latin typeface="+mj-lt"/>
              <a:cs typeface="Arial Narrow"/>
            </a:endParaRPr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25675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46528" y="2482571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FG-3040B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3" name="Picture 22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351084"/>
            <a:ext cx="213020" cy="151969"/>
          </a:xfrm>
          <a:prstGeom prst="rect">
            <a:avLst/>
          </a:prstGeom>
        </p:spPr>
      </p:pic>
      <p:pic>
        <p:nvPicPr>
          <p:cNvPr id="25" name="Picture 24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1" y="5571575"/>
            <a:ext cx="213020" cy="151969"/>
          </a:xfrm>
          <a:prstGeom prst="rect">
            <a:avLst/>
          </a:prstGeom>
        </p:spPr>
      </p:pic>
      <p:pic>
        <p:nvPicPr>
          <p:cNvPr id="8" name="Picture 7" descr="FG-3040B_Ft-TOP_HiRes.jpe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941"/>
          <a:stretch/>
        </p:blipFill>
        <p:spPr>
          <a:xfrm>
            <a:off x="1553872" y="2206345"/>
            <a:ext cx="2745511" cy="78069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34547" y="4645223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FG-3600C</a:t>
            </a:r>
            <a:endParaRPr lang="en-US" sz="1400" b="1" dirty="0">
              <a:latin typeface="+mn-lt"/>
              <a:cs typeface="Arial Narrow"/>
            </a:endParaRPr>
          </a:p>
        </p:txBody>
      </p:sp>
      <p:pic>
        <p:nvPicPr>
          <p:cNvPr id="27" name="Picture 26" descr="Fortinet_Grid-Icon_PMS48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726753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5764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0" i="0" dirty="0"/>
              <a:t>FortiGate </a:t>
            </a:r>
            <a:r>
              <a:rPr lang="en-US" b="0" i="0" dirty="0" smtClean="0"/>
              <a:t>3000 Series</a:t>
            </a:r>
            <a:r>
              <a:rPr lang="en-US" b="0" i="0" dirty="0">
                <a:cs typeface="Arial Narrow"/>
              </a:rPr>
              <a:t>: Comparison</a:t>
            </a:r>
            <a:endParaRPr lang="en-US" b="0" i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475425"/>
              </p:ext>
            </p:extLst>
          </p:nvPr>
        </p:nvGraphicFramePr>
        <p:xfrm>
          <a:off x="354803" y="1538904"/>
          <a:ext cx="8327251" cy="4155686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FGT-3040B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FGT-3140B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FGT-3240C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FG-3600C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FGT-3950B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 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 40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58 / 55 /43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 / 40 /40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60</a:t>
                      </a:r>
                      <a:r>
                        <a:rPr lang="en-US" sz="1100" baseline="0" dirty="0" smtClean="0"/>
                        <a:t> / 60 /60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20-120 / 20-120 / 20-120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Concurrent Sessions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28 Mil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Mil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New Sessions/Sec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200,000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250,000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17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– 50.5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8.4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Antivirus (Proxy/Flow)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2.3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2.6 / 9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5.8 / 18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/ 15 Gbps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FortiAP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Max FortiToken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5,000</a:t>
                      </a:r>
                      <a:endParaRPr lang="en-US" sz="11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500</a:t>
                      </a:r>
                      <a:endParaRPr lang="en-US" sz="1100" i="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GB, 256 GB opt.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64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128 GB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256 GB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Variants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LENC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-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+mn-lt"/>
                          <a:cs typeface="Arial Narrow"/>
                        </a:rPr>
                        <a:t>DC, LENC</a:t>
                      </a:r>
                      <a:endParaRPr lang="en-US" sz="1100" dirty="0">
                        <a:latin typeface="+mn-lt"/>
                        <a:cs typeface="Arial Narrow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285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ark_FortiASICS_CP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100" y="3471527"/>
            <a:ext cx="673935" cy="346569"/>
          </a:xfrm>
          <a:prstGeom prst="rect">
            <a:avLst/>
          </a:prstGeom>
          <a:effectLst/>
        </p:spPr>
      </p:pic>
      <p:pic>
        <p:nvPicPr>
          <p:cNvPr id="18" name="Picture 17" descr="dark_Storage_256gb_op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518" y="3498298"/>
            <a:ext cx="580664" cy="324623"/>
          </a:xfrm>
          <a:prstGeom prst="rect">
            <a:avLst/>
          </a:prstGeom>
          <a:effectLst/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-3040B</a:t>
            </a:r>
            <a:endParaRPr lang="en-US" b="0" i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54" y="1200725"/>
            <a:ext cx="4550993" cy="263726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10x </a:t>
            </a:r>
            <a:r>
              <a:rPr lang="en-US" sz="1200" dirty="0" smtClean="0"/>
              <a:t>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9830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2.3/4.5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3875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2URackMount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469" y="3082925"/>
            <a:ext cx="569690" cy="312735"/>
          </a:xfrm>
          <a:prstGeom prst="rect">
            <a:avLst/>
          </a:prstGeom>
          <a:effectLst/>
        </p:spPr>
      </p:pic>
      <p:pic>
        <p:nvPicPr>
          <p:cNvPr id="13" name="Picture 12" descr="dark_Storage_64g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244" y="3495675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DualPowerSupply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590" y="3082925"/>
            <a:ext cx="569690" cy="312735"/>
          </a:xfrm>
          <a:prstGeom prst="rect">
            <a:avLst/>
          </a:prstGeom>
          <a:effectLst/>
        </p:spPr>
      </p:pic>
      <p:pic>
        <p:nvPicPr>
          <p:cNvPr id="17" name="Picture 16" descr="dark_DualDCSupplyOpti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222" y="3082925"/>
            <a:ext cx="580664" cy="324623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9865360" y="3484880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60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-3140B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65" y="1159019"/>
            <a:ext cx="4448507" cy="2634272"/>
          </a:xfrm>
          <a:prstGeom prst="rect">
            <a:avLst/>
          </a:prstGeom>
        </p:spPr>
      </p:pic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2x IPS Accelerated SFP+ Slots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GE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10G NP4 accelerated </a:t>
            </a:r>
            <a:r>
              <a:rPr lang="en-US" sz="1200" dirty="0" smtClean="0"/>
              <a:t>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</a:p>
          <a:p>
            <a:pPr defTabSz="914417">
              <a:spcBef>
                <a:spcPct val="20000"/>
              </a:spcBef>
            </a:pP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69367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58/55/43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8.4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2.3/5.7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10/250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500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22,000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918200" y="3063875"/>
            <a:ext cx="2685782" cy="759833"/>
            <a:chOff x="5918200" y="3063875"/>
            <a:chExt cx="2685782" cy="759833"/>
          </a:xfrm>
        </p:grpSpPr>
        <p:pic>
          <p:nvPicPr>
            <p:cNvPr id="9" name="Picture 8" descr="dark_FortiASICS_CP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0" name="Picture 9" descr="dark_Storage_256gb_opt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3318" y="3498298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3369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6" name="Picture 15" descr="dark_FortiASICS_SP2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1736" y="3477139"/>
              <a:ext cx="673935" cy="34656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1698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-3240C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Gigabit </a:t>
            </a:r>
            <a:r>
              <a:rPr lang="en-US" sz="1200" dirty="0"/>
              <a:t>Accelerated SFP </a:t>
            </a:r>
            <a:r>
              <a:rPr lang="en-US" sz="1200" dirty="0" smtClean="0"/>
              <a:t>Slots 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</a:t>
            </a:r>
            <a:r>
              <a:rPr lang="en-US" sz="1200" dirty="0"/>
              <a:t>10G </a:t>
            </a:r>
            <a:r>
              <a:rPr lang="en-US" sz="1200" dirty="0" smtClean="0"/>
              <a:t>accelerated SFP+ </a:t>
            </a:r>
            <a:r>
              <a:rPr lang="en-US" sz="1200" dirty="0"/>
              <a:t>Slots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484882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40/40/40Gbps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2.6/9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842652" y="1245522"/>
            <a:ext cx="4213262" cy="2348648"/>
            <a:chOff x="830440" y="1330999"/>
            <a:chExt cx="4213262" cy="234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440" y="1401522"/>
              <a:ext cx="4213262" cy="227812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 bwMode="auto">
            <a:xfrm>
              <a:off x="2637868" y="1330999"/>
              <a:ext cx="525131" cy="2197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918200" y="3063875"/>
            <a:ext cx="2683686" cy="753932"/>
            <a:chOff x="5918200" y="3063875"/>
            <a:chExt cx="2683686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2" name="Picture 11" descr="dark_2URackMount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4469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3" name="Picture 12" descr="dark_Storage_64gb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244" y="349567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5" name="Picture 14" descr="dark_DualDCSupplyOption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</p:grpSp>
      <p:pic>
        <p:nvPicPr>
          <p:cNvPr id="17" name="Picture 16" descr="dark_forticarri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</a:t>
            </a:r>
            <a:r>
              <a:rPr lang="en-US" b="0" i="0" dirty="0" smtClean="0"/>
              <a:t>-3600C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971800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GE RJ45 Management &amp; HA port</a:t>
            </a:r>
            <a:r>
              <a:rPr lang="en-US" sz="1200" dirty="0"/>
              <a:t>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12x 10G SFP+ Slots (</a:t>
            </a:r>
            <a:r>
              <a:rPr lang="en-US" sz="1200" dirty="0"/>
              <a:t>2x transceivers default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16x GE SFP Slots</a:t>
            </a:r>
            <a:endParaRPr lang="en-US" sz="120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94879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60/60/60Gbps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14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</a:t>
                      </a:r>
                      <a:r>
                        <a:rPr lang="el-GR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μs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5.8/18 Gbps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28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10/500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235,000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FortiAPs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1,024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Max Number of FortiTokens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5,000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64,000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5.3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30,000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4724400" cy="1777576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5867400" y="1828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3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867400" y="22860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867400" y="2590800"/>
            <a:ext cx="209738" cy="209716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5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18200" y="3048000"/>
            <a:ext cx="2652490" cy="753932"/>
            <a:chOff x="5918200" y="3063875"/>
            <a:chExt cx="2652490" cy="753932"/>
          </a:xfrm>
        </p:grpSpPr>
        <p:pic>
          <p:nvPicPr>
            <p:cNvPr id="16" name="Picture 15" descr="dark_FortiASICS_CP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9929" y="3471238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NP4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4" name="Picture 13" descr="dark_DualPowerSupply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0" name="Picture 19" descr="dark_3URackMount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21" name="Picture 20" descr="dark_Storage_128gb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000" y="3087683"/>
              <a:ext cx="569690" cy="312736"/>
            </a:xfrm>
            <a:prstGeom prst="rect">
              <a:avLst/>
            </a:prstGeom>
            <a:effectLst/>
          </p:spPr>
        </p:pic>
      </p:grpSp>
      <p:pic>
        <p:nvPicPr>
          <p:cNvPr id="22" name="Picture 21" descr="dark_forticarrier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452" y="3475513"/>
            <a:ext cx="568348" cy="316345"/>
          </a:xfrm>
          <a:prstGeom prst="rect">
            <a:avLst/>
          </a:prstGeom>
        </p:spPr>
      </p:pic>
      <p:pic>
        <p:nvPicPr>
          <p:cNvPr id="3" name="Picture 2" descr="dark_DB9_consol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97" y="3479154"/>
            <a:ext cx="568719" cy="31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</a:t>
            </a:r>
            <a:endParaRPr lang="en-US" b="0" i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23" y="1180241"/>
            <a:ext cx="3297018" cy="2714579"/>
          </a:xfrm>
          <a:prstGeom prst="rect">
            <a:avLst/>
          </a:prstGeom>
        </p:spPr>
      </p:pic>
      <p:sp>
        <p:nvSpPr>
          <p:cNvPr id="8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4x NP Accelerated </a:t>
            </a:r>
            <a:r>
              <a:rPr lang="en-US" sz="1200" dirty="0" smtClean="0"/>
              <a:t>GE </a:t>
            </a:r>
            <a:r>
              <a:rPr lang="en-US" sz="1200" dirty="0"/>
              <a:t>SFP Slot	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Non-Accelerated </a:t>
            </a:r>
            <a:r>
              <a:rPr lang="en-US" sz="1200" dirty="0" smtClean="0"/>
              <a:t>GE RJ45 </a:t>
            </a:r>
            <a:r>
              <a:rPr lang="en-US" sz="1200" dirty="0"/>
              <a:t>Interfaces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5x Fortinet Mezzanine Card (FMC) Expansion </a:t>
            </a:r>
            <a:r>
              <a:rPr lang="en-US" sz="1200" dirty="0" smtClean="0"/>
              <a:t>Slot</a:t>
            </a:r>
          </a:p>
          <a:p>
            <a:pPr defTabSz="914417">
              <a:spcBef>
                <a:spcPct val="20000"/>
              </a:spcBef>
            </a:pPr>
            <a:endParaRPr lang="en-US" sz="1200" dirty="0" smtClean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32555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02875"/>
                <a:gridCol w="1850025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20/20/20 – 120/120/120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5-20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4/5-15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250,000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1,024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 – 50.5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1.2 G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918200" y="3063875"/>
            <a:ext cx="2683686" cy="754221"/>
            <a:chOff x="5918200" y="3063875"/>
            <a:chExt cx="2683686" cy="754221"/>
          </a:xfrm>
        </p:grpSpPr>
        <p:pic>
          <p:nvPicPr>
            <p:cNvPr id="19" name="Picture 18" descr="dark_3URackMount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0824" y="3082717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1" name="Picture 10" descr="dark_FortiASICS_CP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0100" y="3471527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3" name="Picture 12" descr="dark_FortiASICS_NP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200" y="3063875"/>
              <a:ext cx="673935" cy="346569"/>
            </a:xfrm>
            <a:prstGeom prst="rect">
              <a:avLst/>
            </a:prstGeom>
            <a:effectLst/>
          </p:spPr>
        </p:pic>
        <p:pic>
          <p:nvPicPr>
            <p:cNvPr id="16" name="Picture 15" descr="dark_DualPowerSupply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90" y="3082925"/>
              <a:ext cx="569690" cy="312735"/>
            </a:xfrm>
            <a:prstGeom prst="rect">
              <a:avLst/>
            </a:prstGeom>
            <a:effectLst/>
          </p:spPr>
        </p:pic>
        <p:pic>
          <p:nvPicPr>
            <p:cNvPr id="17" name="Picture 16" descr="dark_DualDCSupplyOption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222" y="3082925"/>
              <a:ext cx="580664" cy="324623"/>
            </a:xfrm>
            <a:prstGeom prst="rect">
              <a:avLst/>
            </a:prstGeom>
            <a:effectLst/>
          </p:spPr>
        </p:pic>
        <p:pic>
          <p:nvPicPr>
            <p:cNvPr id="18" name="Picture 17" descr="dark_Storage_256gb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2505" y="3497274"/>
              <a:ext cx="569690" cy="312735"/>
            </a:xfrm>
            <a:prstGeom prst="rect">
              <a:avLst/>
            </a:prstGeom>
            <a:effectLst/>
          </p:spPr>
        </p:pic>
      </p:grpSp>
      <p:pic>
        <p:nvPicPr>
          <p:cNvPr id="14" name="Picture 13" descr="dark_forticarrie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472" y="349365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7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 bwMode="auto">
          <a:xfrm rot="10800000">
            <a:off x="141287" y="24384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Right Triangle 66"/>
          <p:cNvSpPr/>
          <p:nvPr/>
        </p:nvSpPr>
        <p:spPr bwMode="auto">
          <a:xfrm rot="10800000" flipH="1">
            <a:off x="8839200" y="57912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Right Triangle 65"/>
          <p:cNvSpPr/>
          <p:nvPr/>
        </p:nvSpPr>
        <p:spPr bwMode="auto">
          <a:xfrm rot="10800000" flipH="1">
            <a:off x="8839200" y="4876801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6" name="Right Triangle 25"/>
          <p:cNvSpPr/>
          <p:nvPr/>
        </p:nvSpPr>
        <p:spPr bwMode="auto">
          <a:xfrm rot="10800000" flipH="1">
            <a:off x="8839200" y="3733800"/>
            <a:ext cx="239712" cy="1524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HelveticaNeue Condensed" charset="0"/>
                <a:ea typeface="ＭＳ Ｐゴシック" charset="0"/>
                <a:cs typeface="ＭＳ Ｐゴシック" charset="0"/>
              </a:rPr>
              <a:t>Fortinet Product Portfolio</a:t>
            </a:r>
            <a:endParaRPr lang="en-US" b="0" i="0" dirty="0">
              <a:latin typeface="HelveticaNeue Condensed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762382"/>
              </p:ext>
            </p:extLst>
          </p:nvPr>
        </p:nvGraphicFramePr>
        <p:xfrm>
          <a:off x="293688" y="1371602"/>
          <a:ext cx="8610600" cy="4724400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8610600"/>
              </a:tblGrid>
              <a:tr h="152500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/>
                </a:tc>
              </a:tr>
              <a:tr h="12403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10664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  <a:tr h="8925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B="144000"/>
                </a:tc>
              </a:tr>
            </a:tbl>
          </a:graphicData>
        </a:graphic>
      </p:graphicFrame>
      <p:pic>
        <p:nvPicPr>
          <p:cNvPr id="11" name="Picture 10" descr="fortimai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1408033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681698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chemeClr val="accent4"/>
                </a:solidFill>
                <a:latin typeface="Arial Narrow" charset="0"/>
              </a:rPr>
              <a:t>FortiMail</a:t>
            </a:r>
            <a:endParaRPr lang="en-US" sz="1400" b="1" kern="1200" dirty="0">
              <a:solidFill>
                <a:schemeClr val="accent4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Messaging Security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Gateway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5" name="Picture 14" descr="forti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1623" y="2109708"/>
            <a:ext cx="590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681698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FortiWeb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Web Application 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Firewall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18" name="Picture 17" descr="fortidb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1404858"/>
            <a:ext cx="5921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530993" y="1328658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FortiDB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Database Security</a:t>
            </a: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Solution</a:t>
            </a:r>
          </a:p>
        </p:txBody>
      </p:sp>
      <p:pic>
        <p:nvPicPr>
          <p:cNvPr id="21" name="Picture 20" descr="fortisc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493" y="2108121"/>
            <a:ext cx="59213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530993" y="20539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FortiScan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Vulnerability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801" y="1388983"/>
            <a:ext cx="542599" cy="40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7422068" y="1328658"/>
            <a:ext cx="1253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FortiDDoS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Application D/DOS </a:t>
            </a:r>
            <a:r>
              <a:rPr lang="en-US" sz="1100" b="1" dirty="0" err="1">
                <a:solidFill>
                  <a:srgbClr val="7F7F7F"/>
                </a:solidFill>
                <a:latin typeface="Arial Narrow" charset="0"/>
              </a:rPr>
              <a:t>M</a:t>
            </a:r>
            <a:r>
              <a:rPr lang="en-US" sz="1100" b="1" dirty="0" err="1" smtClean="0">
                <a:solidFill>
                  <a:srgbClr val="7F7F7F"/>
                </a:solidFill>
                <a:latin typeface="Arial Narrow" charset="0"/>
              </a:rPr>
              <a:t>itigator</a:t>
            </a:r>
            <a:endParaRPr lang="en-US" sz="1100" b="1" kern="1200" dirty="0" smtClean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918578" y="3352800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Network 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" name="Picture 27" descr="FortiCach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654" y="3638552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8448" y="2933702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C:\Users\pbedwell\Documents\My Documents\Product\FortiDNS\FortiDNS_Icon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2933702"/>
            <a:ext cx="593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ortigate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1875" y="3638552"/>
            <a:ext cx="587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 descr="fortimanager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956502"/>
            <a:ext cx="5429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fortimanag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036" y="4460659"/>
            <a:ext cx="5937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 descr="fortianalyz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00" y="4459071"/>
            <a:ext cx="593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02408"/>
              </p:ext>
            </p:extLst>
          </p:nvPr>
        </p:nvGraphicFramePr>
        <p:xfrm>
          <a:off x="446087" y="1219200"/>
          <a:ext cx="2439279" cy="3733801"/>
        </p:xfrm>
        <a:graphic>
          <a:graphicData uri="http://schemas.openxmlformats.org/drawingml/2006/table">
            <a:tbl>
              <a:tblPr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{93296810-A885-4BE3-A3E7-6D5BEEA58F35}</a:tableStyleId>
              </a:tblPr>
              <a:tblGrid>
                <a:gridCol w="2439279"/>
              </a:tblGrid>
              <a:tr h="940060">
                <a:tc>
                  <a:txBody>
                    <a:bodyPr/>
                    <a:lstStyle/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  <a:p>
                      <a:endParaRPr lang="en-US" sz="1400" dirty="0" smtClean="0"/>
                    </a:p>
                  </a:txBody>
                  <a:tcPr marB="144000">
                    <a:solidFill>
                      <a:schemeClr val="bg1"/>
                    </a:solidFill>
                  </a:tcPr>
                </a:tc>
              </a:tr>
              <a:tr h="2793741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B="14400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 descr="fortigate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888" y="1447802"/>
            <a:ext cx="5921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78585" y="1362263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FortiGate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Network </a:t>
            </a:r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Security </a:t>
            </a:r>
          </a:p>
          <a:p>
            <a:r>
              <a:rPr lang="en-US" sz="1100" b="1" kern="1200" dirty="0" smtClean="0">
                <a:solidFill>
                  <a:schemeClr val="bg1">
                    <a:lumMod val="50000"/>
                  </a:schemeClr>
                </a:solidFill>
                <a:latin typeface="Arial Narrow" charset="0"/>
              </a:rPr>
              <a:t>Platform</a:t>
            </a:r>
            <a:endParaRPr lang="en-US" sz="1100" b="1" kern="1200" dirty="0">
              <a:solidFill>
                <a:schemeClr val="bg1">
                  <a:lumMod val="50000"/>
                </a:schemeClr>
              </a:solidFill>
              <a:latin typeface="Arial Narrow" charset="0"/>
            </a:endParaRPr>
          </a:p>
        </p:txBody>
      </p:sp>
      <p:pic>
        <p:nvPicPr>
          <p:cNvPr id="36" name="Picture 35" descr="fortimanager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730" y="3200402"/>
            <a:ext cx="55269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forticlient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89" y="3791324"/>
            <a:ext cx="557686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1187920" y="2590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FortiAP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Wireless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1187920" y="3200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FortiSwitch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Wired Access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1181570" y="4343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FortiToken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2-Factor Authentication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181570" y="37338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FortiClient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Endpoint Security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681698" y="28956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FortiBalancer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Application Delivery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530993" y="2895602"/>
            <a:ext cx="1295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FortiDNS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High Performance DNS Server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3681698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FortiCache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Content Caching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0" name="Text Box 14"/>
          <p:cNvSpPr txBox="1">
            <a:spLocks noChangeArrowheads="1"/>
          </p:cNvSpPr>
          <p:nvPr/>
        </p:nvSpPr>
        <p:spPr bwMode="auto">
          <a:xfrm>
            <a:off x="5530993" y="35814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FortiVoice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VoIP &amp; IP Telephony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7395080" y="1918402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FortiAuthenticator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Access Management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6918578" y="44958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Management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4" name="Text Box 14"/>
          <p:cNvSpPr txBox="1">
            <a:spLocks noChangeArrowheads="1"/>
          </p:cNvSpPr>
          <p:nvPr/>
        </p:nvSpPr>
        <p:spPr bwMode="auto">
          <a:xfrm>
            <a:off x="3681698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FortiManager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Device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Manager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5530993" y="4382871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FortiAnalyzer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Centralized Logging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&amp; Reporting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918578" y="5410201"/>
            <a:ext cx="2160333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Services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1512888" y="5334002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FortiGuard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Security &amp; Network Services  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3681698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FortiCare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Support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5530993" y="5334002"/>
            <a:ext cx="129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FortiCloud</a:t>
            </a:r>
            <a:endParaRPr lang="en-US" sz="1400" b="1" kern="1200" dirty="0">
              <a:solidFill>
                <a:srgbClr val="C00000"/>
              </a:solidFill>
              <a:latin typeface="Arial Narrow" charset="0"/>
            </a:endParaRPr>
          </a:p>
          <a:p>
            <a:r>
              <a:rPr lang="en-US" sz="1100" b="1" kern="1200" dirty="0" smtClean="0">
                <a:solidFill>
                  <a:srgbClr val="7F7F7F"/>
                </a:solidFill>
                <a:latin typeface="Arial Narrow" charset="0"/>
              </a:rPr>
              <a:t>Hosted Services</a:t>
            </a:r>
            <a:endParaRPr lang="en-US" sz="1100" b="1" kern="1200" dirty="0">
              <a:solidFill>
                <a:srgbClr val="7F7F7F"/>
              </a:solidFill>
              <a:latin typeface="Arial Narrow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1287" y="2057402"/>
            <a:ext cx="2846796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i="1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Security</a:t>
            </a:r>
            <a:endParaRPr lang="en-US" sz="2000" i="1" dirty="0">
              <a:solidFill>
                <a:srgbClr val="FFFFFF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" name="Picture 6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11" y="1447187"/>
            <a:ext cx="242045" cy="149709"/>
          </a:xfrm>
          <a:prstGeom prst="rect">
            <a:avLst/>
          </a:prstGeom>
        </p:spPr>
      </p:pic>
      <p:pic>
        <p:nvPicPr>
          <p:cNvPr id="77" name="Picture 76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9" y="1407227"/>
            <a:ext cx="242045" cy="149709"/>
          </a:xfrm>
          <a:prstGeom prst="rect">
            <a:avLst/>
          </a:prstGeom>
        </p:spPr>
      </p:pic>
      <p:pic>
        <p:nvPicPr>
          <p:cNvPr id="78" name="Picture 77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168" y="2144972"/>
            <a:ext cx="242045" cy="149709"/>
          </a:xfrm>
          <a:prstGeom prst="rect">
            <a:avLst/>
          </a:prstGeom>
        </p:spPr>
      </p:pic>
      <p:pic>
        <p:nvPicPr>
          <p:cNvPr id="79" name="Picture 78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4733" y="2135634"/>
            <a:ext cx="242045" cy="149709"/>
          </a:xfrm>
          <a:prstGeom prst="rect">
            <a:avLst/>
          </a:prstGeom>
        </p:spPr>
      </p:pic>
      <p:pic>
        <p:nvPicPr>
          <p:cNvPr id="80" name="Picture 79" descr="FortiToken_Icon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6" y="4390726"/>
            <a:ext cx="579016" cy="427968"/>
          </a:xfrm>
          <a:prstGeom prst="rect">
            <a:avLst/>
          </a:prstGeom>
        </p:spPr>
      </p:pic>
      <p:pic>
        <p:nvPicPr>
          <p:cNvPr id="81" name="Picture 80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296" y="4469506"/>
            <a:ext cx="242045" cy="149709"/>
          </a:xfrm>
          <a:prstGeom prst="rect">
            <a:avLst/>
          </a:prstGeom>
        </p:spPr>
      </p:pic>
      <p:pic>
        <p:nvPicPr>
          <p:cNvPr id="82" name="Picture 81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848" y="4469506"/>
            <a:ext cx="242045" cy="149709"/>
          </a:xfrm>
          <a:prstGeom prst="rect">
            <a:avLst/>
          </a:prstGeom>
        </p:spPr>
      </p:pic>
      <p:pic>
        <p:nvPicPr>
          <p:cNvPr id="83" name="Picture 82" descr="Cloud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32" y="6246814"/>
            <a:ext cx="242045" cy="149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904" y="6238155"/>
            <a:ext cx="184272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Also Available as Virtual Appliance </a:t>
            </a:r>
          </a:p>
        </p:txBody>
      </p:sp>
      <p:pic>
        <p:nvPicPr>
          <p:cNvPr id="76" name="Picture 75" descr="FortiAP_Icon_Ft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22" y="2614639"/>
            <a:ext cx="581559" cy="431156"/>
          </a:xfrm>
          <a:prstGeom prst="rect">
            <a:avLst/>
          </a:prstGeom>
        </p:spPr>
      </p:pic>
      <p:pic>
        <p:nvPicPr>
          <p:cNvPr id="84" name="Picture 83" descr="FortiGuard_Service_Icon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408011"/>
            <a:ext cx="598129" cy="442096"/>
          </a:xfrm>
          <a:prstGeom prst="rect">
            <a:avLst/>
          </a:prstGeom>
        </p:spPr>
      </p:pic>
      <p:pic>
        <p:nvPicPr>
          <p:cNvPr id="3" name="Picture 2" descr="FortiCloud_icon.png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9"/>
          <a:stretch/>
        </p:blipFill>
        <p:spPr>
          <a:xfrm>
            <a:off x="4953000" y="5399972"/>
            <a:ext cx="609600" cy="458175"/>
          </a:xfrm>
          <a:prstGeom prst="rect">
            <a:avLst/>
          </a:prstGeom>
        </p:spPr>
      </p:pic>
      <p:pic>
        <p:nvPicPr>
          <p:cNvPr id="4" name="Picture 3" descr="FortiCare_Service_Icon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402788"/>
            <a:ext cx="609600" cy="452542"/>
          </a:xfrm>
          <a:prstGeom prst="rect">
            <a:avLst/>
          </a:prstGeom>
        </p:spPr>
      </p:pic>
      <p:pic>
        <p:nvPicPr>
          <p:cNvPr id="5" name="Picture 4" descr="FortiCam_icon.png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382"/>
          <a:stretch/>
        </p:blipFill>
        <p:spPr>
          <a:xfrm>
            <a:off x="6858001" y="2471656"/>
            <a:ext cx="520699" cy="394252"/>
          </a:xfrm>
          <a:prstGeom prst="rect">
            <a:avLst/>
          </a:prstGeom>
        </p:spPr>
      </p:pic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7391400" y="2395456"/>
            <a:ext cx="1524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b="1" kern="1200" dirty="0" smtClean="0">
                <a:solidFill>
                  <a:srgbClr val="C00000"/>
                </a:solidFill>
                <a:latin typeface="Arial Narrow" charset="0"/>
              </a:rPr>
              <a:t>FortiRecorder</a:t>
            </a:r>
          </a:p>
          <a:p>
            <a:r>
              <a:rPr lang="en-US" sz="1100" b="1" dirty="0" smtClean="0">
                <a:solidFill>
                  <a:srgbClr val="7F7F7F"/>
                </a:solidFill>
                <a:latin typeface="Arial Narrow" charset="0"/>
              </a:rPr>
              <a:t>Premise Surveillance</a:t>
            </a:r>
            <a:endParaRPr lang="en-US" sz="1400" b="1" kern="1200" dirty="0" smtClean="0">
              <a:solidFill>
                <a:srgbClr val="C00000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6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FortiGate-3950B Modules</a:t>
            </a:r>
            <a:endParaRPr lang="en-US" b="0" i="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65832"/>
              </p:ext>
            </p:extLst>
          </p:nvPr>
        </p:nvGraphicFramePr>
        <p:xfrm>
          <a:off x="2873558" y="1538904"/>
          <a:ext cx="5808494" cy="38559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065479"/>
                <a:gridCol w="948603"/>
                <a:gridCol w="948603"/>
                <a:gridCol w="948603"/>
                <a:gridCol w="948603"/>
                <a:gridCol w="948603"/>
              </a:tblGrid>
              <a:tr h="344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FMC-XD2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FMC-XG2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FMC-F20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FMC-XH0</a:t>
                      </a:r>
                    </a:p>
                  </a:txBody>
                  <a:tcPr anchor="ctr"/>
                </a:tc>
              </a:tr>
              <a:tr h="70230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Firewall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(1518/512/64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byte</a:t>
                      </a:r>
                      <a:r>
                        <a:rPr lang="en-US" sz="1100" b="1" baseline="0" dirty="0" smtClean="0"/>
                        <a:t> </a:t>
                      </a:r>
                      <a:r>
                        <a:rPr lang="en-US" sz="1100" b="1" dirty="0" smtClean="0"/>
                        <a:t>UDP)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/ 20 /20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18 / 17 / 4.5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/ 20 /20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</a:t>
                      </a:r>
                      <a:r>
                        <a:rPr lang="en-US" sz="1100" baseline="0" dirty="0" smtClean="0"/>
                        <a:t> / 19 / 10.5 Gbps</a:t>
                      </a:r>
                      <a:endParaRPr lang="en-US" sz="1100" dirty="0" smtClean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IPSec VPN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8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 Gbps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16.5 Gbps</a:t>
                      </a:r>
                      <a:endParaRPr lang="en-US" sz="1100" dirty="0"/>
                    </a:p>
                  </a:txBody>
                  <a:tcPr anchor="ctr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IPS (HTTP)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2.5 Gbps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610333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AV (Flow Based)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Gbps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 Gbps</a:t>
                      </a:r>
                    </a:p>
                  </a:txBody>
                  <a:tcPr anchor="ctr" horzOverflow="overflow"/>
                </a:tc>
              </a:tr>
              <a:tr h="978205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 x 10GE SFP+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22 x 10GE SFP+ FortiASIC-SP2 port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SFP </a:t>
                      </a:r>
                      <a:r>
                        <a:rPr lang="en-US" sz="1100" dirty="0" err="1" smtClean="0"/>
                        <a:t>FortiASIC</a:t>
                      </a:r>
                      <a:r>
                        <a:rPr lang="en-US" sz="1100" dirty="0" smtClean="0"/>
                        <a:t>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 x GE RJ45 Mbps FortiASIC-accelerated 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NIL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1994"/>
            <a:ext cx="2756616" cy="394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962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G-5140_F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8" y="2371306"/>
            <a:ext cx="3306447" cy="348201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+mj-lt"/>
                <a:cs typeface="Arial Narrow"/>
              </a:rPr>
              <a:t>FortiGate</a:t>
            </a:r>
            <a:r>
              <a:rPr lang="en-US" b="0" i="0" dirty="0">
                <a:latin typeface="+mj-lt"/>
                <a:cs typeface="Arial Narrow"/>
              </a:rPr>
              <a:t> 5</a:t>
            </a:r>
            <a:r>
              <a:rPr lang="en-US" b="0" i="0" dirty="0" smtClean="0">
                <a:latin typeface="+mj-lt"/>
                <a:cs typeface="Arial Narrow"/>
              </a:rPr>
              <a:t>000 Series</a:t>
            </a:r>
            <a:endParaRPr lang="en-US" b="0" i="0" dirty="0">
              <a:latin typeface="+mj-lt"/>
              <a:cs typeface="Arial Narrow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1287384" y="1246707"/>
            <a:ext cx="7672919" cy="82611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chemeClr val="accent4"/>
                </a:solidFill>
                <a:latin typeface="+mn-lt"/>
                <a:cs typeface="Arial Narrow"/>
              </a:rPr>
              <a:t>Security Appliances For Very Large Enterprises &amp; Managed Service Provides</a:t>
            </a:r>
            <a:endParaRPr lang="en-US" sz="2000" b="1" dirty="0">
              <a:solidFill>
                <a:schemeClr val="accent4"/>
              </a:solidFill>
              <a:latin typeface="+mn-lt"/>
              <a:cs typeface="Arial Narrow"/>
            </a:endParaRPr>
          </a:p>
        </p:txBody>
      </p:sp>
      <p:pic>
        <p:nvPicPr>
          <p:cNvPr id="10" name="Picture 9" descr="FortiGate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52" y="1084611"/>
            <a:ext cx="1528602" cy="1133274"/>
          </a:xfrm>
          <a:prstGeom prst="rect">
            <a:avLst/>
          </a:prstGeom>
        </p:spPr>
      </p:pic>
      <p:sp>
        <p:nvSpPr>
          <p:cNvPr id="22" name="Content Placeholder 9"/>
          <p:cNvSpPr txBox="1">
            <a:spLocks/>
          </p:cNvSpPr>
          <p:nvPr/>
        </p:nvSpPr>
        <p:spPr>
          <a:xfrm>
            <a:off x="3883529" y="2306517"/>
            <a:ext cx="5165825" cy="239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marR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Arial"/>
              <a:buChar char="•"/>
              <a:tabLst/>
              <a:defRPr sz="24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1pPr>
            <a:lvl2pPr marL="463550" marR="0" indent="-17621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20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2pPr>
            <a:lvl3pPr marL="747713" marR="0" indent="-169863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3pPr>
            <a:lvl4pPr marL="1139825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Lucida Grande"/>
              <a:buChar char="»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4pPr>
            <a:lvl5pPr marL="1492250" marR="0" indent="-2286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/>
              <a:buChar char="•"/>
              <a:tabLst/>
              <a:defRPr sz="1800" b="0" i="0">
                <a:solidFill>
                  <a:srgbClr val="1B232A"/>
                </a:solidFill>
                <a:latin typeface="Arial Narrow"/>
                <a:ea typeface="+mn-ea"/>
                <a:cs typeface="Arial Narrow"/>
              </a:defRPr>
            </a:lvl5pPr>
            <a:lvl6pPr marL="19637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6pPr>
            <a:lvl7pPr marL="24209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7pPr>
            <a:lvl8pPr marL="28781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8pPr>
            <a:lvl9pPr marL="3335338" indent="-242888" algn="l" rtl="0" eaLnBrk="1" fontAlgn="base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charset="0"/>
              <a:buChar char="―"/>
              <a:defRPr sz="1600">
                <a:solidFill>
                  <a:srgbClr val="71717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Chassis-</a:t>
            </a:r>
            <a:r>
              <a:rPr lang="en-US" sz="1600" b="1" dirty="0"/>
              <a:t>based </a:t>
            </a:r>
            <a:r>
              <a:rPr lang="en-US" sz="1600" b="1" dirty="0" smtClean="0"/>
              <a:t>platforms </a:t>
            </a:r>
            <a:r>
              <a:rPr lang="en-US" sz="1600" b="1" dirty="0"/>
              <a:t>offer maximum performance, reliability, and scalability for </a:t>
            </a:r>
            <a:r>
              <a:rPr lang="en-US" sz="1600" b="1" dirty="0" smtClean="0"/>
              <a:t>high</a:t>
            </a:r>
            <a:r>
              <a:rPr lang="en-US" sz="1600" b="1" dirty="0"/>
              <a:t>-speed service provider, large enterprise or telecommunications carrier networks</a:t>
            </a:r>
            <a:r>
              <a:rPr lang="en-US" sz="1600" b="1" dirty="0" smtClean="0"/>
              <a:t>.</a:t>
            </a:r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Fastest </a:t>
            </a:r>
            <a:r>
              <a:rPr lang="en-US" sz="1600" b="1" dirty="0"/>
              <a:t>chassis-based firewall in the industry </a:t>
            </a:r>
            <a:endParaRPr lang="en-US" sz="1600" b="1" dirty="0" smtClean="0"/>
          </a:p>
          <a:p>
            <a:pPr>
              <a:lnSpc>
                <a:spcPct val="90000"/>
              </a:lnSpc>
              <a:buClr>
                <a:schemeClr val="accent4"/>
              </a:buClr>
            </a:pPr>
            <a:r>
              <a:rPr lang="en-US" sz="1600" b="1" dirty="0" smtClean="0"/>
              <a:t>Flexibility enables protection of complex</a:t>
            </a:r>
            <a:r>
              <a:rPr lang="en-US" sz="1600" b="1" dirty="0"/>
              <a:t>, multi-tenant cloud-based security-as-a-service and infrastructure-as-a-service environments. </a:t>
            </a:r>
            <a:endParaRPr lang="en-US" sz="1500" b="1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993441" y="4285593"/>
            <a:ext cx="4872728" cy="1807693"/>
          </a:xfrm>
          <a:prstGeom prst="roundRect">
            <a:avLst>
              <a:gd name="adj" fmla="val 7942"/>
            </a:avLst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accent2"/>
              </a:buClr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06590" y="4374509"/>
            <a:ext cx="4684004" cy="159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spcBef>
                <a:spcPts val="800"/>
              </a:spcBef>
              <a:buNone/>
            </a:pPr>
            <a:r>
              <a:rPr lang="en-US" sz="1600" b="1" dirty="0"/>
              <a:t>Primary </a:t>
            </a:r>
            <a:r>
              <a:rPr lang="en-US" sz="1600" b="1" dirty="0" smtClean="0"/>
              <a:t>Benefits: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Native </a:t>
            </a:r>
            <a:r>
              <a:rPr lang="en-US" sz="1400" dirty="0" smtClean="0"/>
              <a:t>10GE </a:t>
            </a:r>
            <a:r>
              <a:rPr lang="en-US" sz="1400" dirty="0"/>
              <a:t>support </a:t>
            </a:r>
            <a:r>
              <a:rPr lang="en-US" sz="1400" dirty="0" smtClean="0"/>
              <a:t>for high speed requirements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/>
              <a:t>ATCA-compliant architecture delivers carrier-grade performance, reliability, availability and </a:t>
            </a:r>
            <a:r>
              <a:rPr lang="en-US" sz="1400" dirty="0" smtClean="0"/>
              <a:t>serviceability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Lucida Grande"/>
              <a:buChar char="✓"/>
            </a:pPr>
            <a:r>
              <a:rPr lang="en-US" sz="1400" dirty="0" smtClean="0"/>
              <a:t>Chassis </a:t>
            </a:r>
            <a:r>
              <a:rPr lang="en-US" sz="1400" dirty="0"/>
              <a:t>support two, six, or fourteen FortiGate-5000 series blades, allowing </a:t>
            </a:r>
            <a:r>
              <a:rPr lang="en-US" sz="1400" dirty="0" smtClean="0"/>
              <a:t>customization and scaling</a:t>
            </a:r>
            <a:endParaRPr lang="en-US" sz="1400" dirty="0"/>
          </a:p>
        </p:txBody>
      </p:sp>
      <p:pic>
        <p:nvPicPr>
          <p:cNvPr id="21" name="Picture 20" descr="Fortinet_Grid-Icon_PMS48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750" y="5955441"/>
            <a:ext cx="213020" cy="15196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548946" y="5858446"/>
            <a:ext cx="169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+mn-lt"/>
                <a:ea typeface="Helvetica 55 Roman" charset="0"/>
                <a:cs typeface="Arial Narrow"/>
              </a:rPr>
              <a:t>FG-5140B</a:t>
            </a:r>
            <a:endParaRPr lang="en-US" sz="1400" b="1" dirty="0">
              <a:latin typeface="+mn-lt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000297322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 bwMode="auto">
          <a:xfrm rot="10800000">
            <a:off x="2971800" y="2081210"/>
            <a:ext cx="228600" cy="228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8575" cmpd="sng"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200400" y="1243010"/>
            <a:ext cx="5486400" cy="4800600"/>
          </a:xfrm>
          <a:prstGeom prst="roundRect">
            <a:avLst>
              <a:gd name="adj" fmla="val 2969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>
                <a:latin typeface="Arial" charset="0"/>
              </a:rPr>
              <a:t>Performance &amp; Resiliency </a:t>
            </a:r>
          </a:p>
        </p:txBody>
      </p:sp>
      <p:graphicFrame>
        <p:nvGraphicFramePr>
          <p:cNvPr id="1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622350"/>
              </p:ext>
            </p:extLst>
          </p:nvPr>
        </p:nvGraphicFramePr>
        <p:xfrm>
          <a:off x="609603" y="3647225"/>
          <a:ext cx="7924797" cy="17105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590800"/>
                <a:gridCol w="1777999"/>
                <a:gridCol w="1777999"/>
                <a:gridCol w="1777999"/>
              </a:tblGrid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5020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5060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5140B</a:t>
                      </a:r>
                      <a:endParaRPr lang="en-US" sz="1300" dirty="0"/>
                    </a:p>
                  </a:txBody>
                  <a:tcPr anchor="ctr"/>
                </a:tc>
              </a:tr>
              <a:tr h="308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Processing Slots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en-US" sz="10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14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Firewall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 Gbps</a:t>
                      </a: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IPS throughput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19.6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39.2 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117.6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/>
                        <a:t>Gbps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 Concurrent Session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59 M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118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354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Max</a:t>
                      </a:r>
                      <a:r>
                        <a:rPr lang="en-US" sz="1200" b="1" baseline="0" dirty="0" smtClean="0"/>
                        <a:t> CPS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420 K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840 K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2.52 M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941" name="Picture 2" descr="FG-5020_Ft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2767010"/>
            <a:ext cx="16002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 8" descr="Capture d’écran 2012-03-19 à 21.22.3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547810"/>
            <a:ext cx="16081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6" descr="FG-5060_Ft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562223"/>
            <a:ext cx="144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 bwMode="auto">
          <a:xfrm>
            <a:off x="2971800" y="1700210"/>
            <a:ext cx="3200400" cy="381000"/>
          </a:xfrm>
          <a:prstGeom prst="rect">
            <a:avLst/>
          </a:prstGeom>
          <a:solidFill>
            <a:srgbClr val="383E46"/>
          </a:solidFill>
          <a:ln w="28575" cmpd="sng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27000" dist="38100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5000 Series Chassis</a:t>
            </a:r>
            <a:endParaRPr lang="en-US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71610"/>
            <a:ext cx="2209800" cy="1816100"/>
          </a:xfrm>
          <a:prstGeom prst="rect">
            <a:avLst/>
          </a:prstGeom>
          <a:noFill/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Standard Based ATCA System</a:t>
            </a:r>
            <a:b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</a:br>
            <a:endParaRPr lang="en-US" sz="1400" b="1" dirty="0">
              <a:solidFill>
                <a:srgbClr val="000000"/>
              </a:solidFill>
              <a:ea typeface="Arial Narrow" charset="0"/>
              <a:cs typeface="Arial Narrow" charset="0"/>
            </a:endParaRPr>
          </a:p>
          <a:p>
            <a:pPr marL="285750" indent="-285750">
              <a:buClr>
                <a:schemeClr val="accent4"/>
              </a:buClr>
              <a:buFont typeface="Arial" charset="0"/>
              <a:buChar char="•"/>
            </a:pPr>
            <a:r>
              <a:rPr lang="en-US" sz="1400" b="1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Fully Redundant – Hot swappable blades, power supplies and fans</a:t>
            </a:r>
          </a:p>
          <a:p>
            <a:pPr marL="285750" indent="-285750"/>
            <a:r>
              <a:rPr lang="en-US" sz="1400" dirty="0">
                <a:solidFill>
                  <a:srgbClr val="000000"/>
                </a:solidFill>
                <a:ea typeface="Arial Narrow" charset="0"/>
                <a:cs typeface="Arial Narrow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4171" y="5569121"/>
            <a:ext cx="236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Performance based on ELBC with FG-5001C security Blades. FG-5020 relies LACP on external switches</a:t>
            </a:r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3546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 bwMode="auto">
          <a:xfrm>
            <a:off x="3689350" y="1257300"/>
            <a:ext cx="4862513" cy="3395836"/>
          </a:xfrm>
          <a:prstGeom prst="roundRect">
            <a:avLst>
              <a:gd name="adj" fmla="val 7395"/>
            </a:avLst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it-IT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0" i="0" dirty="0">
                <a:latin typeface="Arial" charset="0"/>
              </a:rPr>
              <a:t>Load Distribution &amp; Virtualization</a:t>
            </a:r>
          </a:p>
        </p:txBody>
      </p:sp>
      <p:pic>
        <p:nvPicPr>
          <p:cNvPr id="40964" name="Picture 14" descr="FG-5140_Lt-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2565400"/>
            <a:ext cx="1123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 rot="5400000">
            <a:off x="5363370" y="3094831"/>
            <a:ext cx="696912" cy="708025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rgbClr val="637F7F"/>
                </a:solidFill>
                <a:latin typeface="Helvetica 55 Roman" charset="0"/>
                <a:ea typeface="Helvetica 55 Roman" charset="0"/>
                <a:cs typeface="Helvetica 55 Roman" charset="0"/>
              </a:rPr>
              <a:t>… </a:t>
            </a:r>
          </a:p>
        </p:txBody>
      </p:sp>
      <p:sp>
        <p:nvSpPr>
          <p:cNvPr id="46" name="Rounded Rectangle 45"/>
          <p:cNvSpPr/>
          <p:nvPr/>
        </p:nvSpPr>
        <p:spPr bwMode="auto">
          <a:xfrm rot="5400000">
            <a:off x="6082060" y="296696"/>
            <a:ext cx="811362" cy="30101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rot="5400000" flipH="1" flipV="1">
            <a:off x="4878388" y="1339850"/>
            <a:ext cx="4762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rot="5400000" flipH="1" flipV="1">
            <a:off x="4865688" y="1727200"/>
            <a:ext cx="6350" cy="5175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Rounded Rectangle 55"/>
          <p:cNvSpPr/>
          <p:nvPr/>
        </p:nvSpPr>
        <p:spPr bwMode="auto">
          <a:xfrm rot="5400000">
            <a:off x="5441426" y="1807479"/>
            <a:ext cx="2093546" cy="3010112"/>
          </a:xfrm>
          <a:prstGeom prst="roundRect">
            <a:avLst>
              <a:gd name="adj" fmla="val 543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4860132" y="2239168"/>
            <a:ext cx="6350" cy="50641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 flipH="1" flipV="1">
            <a:off x="4860926" y="2579687"/>
            <a:ext cx="6350" cy="50482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 flipH="1" flipV="1">
            <a:off x="4878387" y="3773488"/>
            <a:ext cx="4763" cy="5413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95536" y="1439863"/>
            <a:ext cx="2749302" cy="2431435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800"/>
              </a:spcBef>
              <a:buClr>
                <a:srgbClr val="446E60"/>
              </a:buClr>
            </a:pPr>
            <a:r>
              <a:rPr lang="en-US" sz="1600" b="1" dirty="0">
                <a:solidFill>
                  <a:schemeClr val="accent4"/>
                </a:solidFill>
                <a:latin typeface="Helvetica 55 Roman" charset="0"/>
                <a:ea typeface="Helvetica 55 Roman" charset="0"/>
                <a:cs typeface="Helvetica 55 Roman" charset="0"/>
              </a:rPr>
              <a:t>Most flexible chassis based solution in the market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Ease of Maintenance – hot swappable components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full hardware redundancy</a:t>
            </a:r>
          </a:p>
          <a:p>
            <a:pPr>
              <a:spcBef>
                <a:spcPts val="800"/>
              </a:spcBef>
              <a:buClr>
                <a:srgbClr val="446E60"/>
              </a:buClr>
              <a:buFont typeface="Lucida Grande" charset="0"/>
              <a:buChar char="✔"/>
            </a:pPr>
            <a:r>
              <a:rPr lang="en-US" sz="1400" dirty="0">
                <a:solidFill>
                  <a:srgbClr val="404040"/>
                </a:solidFill>
                <a:latin typeface="Helvetica 55 Roman" charset="0"/>
                <a:ea typeface="Helvetica 55 Roman" charset="0"/>
                <a:cs typeface="Helvetica 55 Roman" charset="0"/>
              </a:rPr>
              <a:t> Supports various Inter and Intra HA configurations</a:t>
            </a:r>
          </a:p>
        </p:txBody>
      </p:sp>
      <p:pic>
        <p:nvPicPr>
          <p:cNvPr id="33" name="Picture 32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48464" y="2725859"/>
            <a:ext cx="2857467" cy="252129"/>
          </a:xfrm>
          <a:prstGeom prst="rect">
            <a:avLst/>
          </a:prstGeom>
        </p:spPr>
      </p:pic>
      <p:pic>
        <p:nvPicPr>
          <p:cNvPr id="34" name="Picture 33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738" y="1483644"/>
            <a:ext cx="2710218" cy="239138"/>
          </a:xfrm>
          <a:prstGeom prst="rect">
            <a:avLst/>
          </a:prstGeom>
          <a:effectLst/>
        </p:spPr>
      </p:pic>
      <p:pic>
        <p:nvPicPr>
          <p:cNvPr id="35" name="Picture 34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573" y="1856914"/>
            <a:ext cx="2710218" cy="239138"/>
          </a:xfrm>
          <a:prstGeom prst="rect">
            <a:avLst/>
          </a:prstGeom>
          <a:effectLst/>
        </p:spPr>
      </p:pic>
      <p:pic>
        <p:nvPicPr>
          <p:cNvPr id="38" name="Picture 37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375958"/>
            <a:ext cx="2710218" cy="239138"/>
          </a:xfrm>
          <a:prstGeom prst="rect">
            <a:avLst/>
          </a:prstGeom>
          <a:effectLst/>
        </p:spPr>
      </p:pic>
      <p:pic>
        <p:nvPicPr>
          <p:cNvPr id="42" name="Picture 41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442" y="2685174"/>
            <a:ext cx="2710218" cy="239138"/>
          </a:xfrm>
          <a:prstGeom prst="rect">
            <a:avLst/>
          </a:prstGeom>
          <a:effectLst/>
        </p:spPr>
      </p:pic>
      <p:pic>
        <p:nvPicPr>
          <p:cNvPr id="43" name="Picture 42" descr="5000-blad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486" y="3888914"/>
            <a:ext cx="2710218" cy="239138"/>
          </a:xfrm>
          <a:prstGeom prst="rect">
            <a:avLst/>
          </a:prstGeom>
          <a:effectLst/>
        </p:spPr>
      </p:pic>
      <p:sp>
        <p:nvSpPr>
          <p:cNvPr id="70" name="Rounded Rectangle 69"/>
          <p:cNvSpPr/>
          <p:nvPr/>
        </p:nvSpPr>
        <p:spPr bwMode="auto">
          <a:xfrm rot="5400000">
            <a:off x="4506119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1" name="Rounded Rectangle 70"/>
          <p:cNvSpPr/>
          <p:nvPr/>
        </p:nvSpPr>
        <p:spPr bwMode="auto">
          <a:xfrm rot="5400000">
            <a:off x="5447506" y="2882107"/>
            <a:ext cx="2092325" cy="858838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sp>
        <p:nvSpPr>
          <p:cNvPr id="72" name="Rounded Rectangle 71"/>
          <p:cNvSpPr/>
          <p:nvPr/>
        </p:nvSpPr>
        <p:spPr bwMode="auto">
          <a:xfrm rot="5400000">
            <a:off x="6388894" y="2882107"/>
            <a:ext cx="2092325" cy="858837"/>
          </a:xfrm>
          <a:prstGeom prst="roundRect">
            <a:avLst>
              <a:gd name="adj" fmla="val 5434"/>
            </a:avLst>
          </a:prstGeom>
          <a:solidFill>
            <a:schemeClr val="tx2">
              <a:lumMod val="50000"/>
              <a:lumOff val="5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</a:pPr>
            <a:endParaRPr lang="it-IT" sz="2000">
              <a:solidFill>
                <a:schemeClr val="accent2"/>
              </a:solidFill>
            </a:endParaRPr>
          </a:p>
        </p:txBody>
      </p:sp>
      <p:graphicFrame>
        <p:nvGraphicFramePr>
          <p:cNvPr id="4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150611"/>
              </p:ext>
            </p:extLst>
          </p:nvPr>
        </p:nvGraphicFramePr>
        <p:xfrm>
          <a:off x="539552" y="4941168"/>
          <a:ext cx="7848873" cy="104969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616291"/>
                <a:gridCol w="2616291"/>
                <a:gridCol w="2616291"/>
              </a:tblGrid>
              <a:tr h="40961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  <a:cs typeface="Helvetica 55 Roman"/>
                        </a:rPr>
                        <a:t>Clustering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Service Grouping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Virtualization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Scales Traffic processing</a:t>
                      </a:r>
                      <a:r>
                        <a:rPr lang="en-US" sz="1200" baseline="0" dirty="0" smtClean="0"/>
                        <a:t> capacity linearly. Interoperates with external devices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Allows various groups of FortiGate Cluster to co-exist in a single</a:t>
                      </a:r>
                      <a:r>
                        <a:rPr lang="en-US" sz="1200" baseline="0" dirty="0" smtClean="0"/>
                        <a:t> chassis</a:t>
                      </a:r>
                      <a:endParaRPr lang="en-US" sz="12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Facilitates virtualized security components on FortiGate</a:t>
                      </a:r>
                      <a:r>
                        <a:rPr lang="en-US" sz="1200" baseline="0" dirty="0" smtClean="0"/>
                        <a:t> blades</a:t>
                      </a:r>
                      <a:r>
                        <a:rPr lang="en-US" sz="1200" dirty="0" smtClean="0"/>
                        <a:t> </a:t>
                      </a:r>
                      <a:endParaRPr lang="en-US" sz="1200" b="0" i="0" dirty="0" smtClean="0">
                        <a:latin typeface="+mn-lt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3064508" y="3460311"/>
            <a:ext cx="1165211" cy="26797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Chassis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pic>
        <p:nvPicPr>
          <p:cNvPr id="39" name="Picture 38" descr="5000-swblad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00864" y="2878259"/>
            <a:ext cx="2857467" cy="252129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 bwMode="auto">
          <a:xfrm>
            <a:off x="3006247" y="3927284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Networking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5638800" y="1066800"/>
            <a:ext cx="1782774" cy="278684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Security Blades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8001000" y="17526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8001000" y="3429000"/>
            <a:ext cx="3048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486400" y="4495800"/>
            <a:ext cx="213360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8305800" y="1752600"/>
            <a:ext cx="0" cy="1676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8305800" y="2590800"/>
            <a:ext cx="22860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6477000" y="4343400"/>
            <a:ext cx="0" cy="3048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76200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5486400" y="4343400"/>
            <a:ext cx="0" cy="152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8534400" y="23622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Service Groups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72200" y="4583192"/>
            <a:ext cx="685800" cy="223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VDOMs</a:t>
            </a:r>
          </a:p>
        </p:txBody>
      </p:sp>
    </p:spTree>
    <p:extLst>
      <p:ext uri="{BB962C8B-B14F-4D97-AF65-F5344CB8AC3E}">
        <p14:creationId xmlns:p14="http://schemas.microsoft.com/office/powerpoint/2010/main" val="3434260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4" y="1708373"/>
            <a:ext cx="4617999" cy="1539332"/>
          </a:xfrm>
          <a:prstGeom prst="rect">
            <a:avLst/>
          </a:prstGeom>
        </p:spPr>
      </p:pic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66892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3" name="Picture 12" descr="dark_FortiASICS_CP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5" name="Picture 14" descr="dark_Storage_64gb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  <p:pic>
        <p:nvPicPr>
          <p:cNvPr id="16" name="Picture 15" descr="dark_forticarrie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582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5001C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x </a:t>
            </a:r>
            <a:r>
              <a:rPr lang="en-US" sz="1200" dirty="0"/>
              <a:t>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 smtClean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</a:t>
            </a:r>
            <a:r>
              <a:rPr lang="sv-SE" sz="1200" dirty="0" smtClean="0"/>
              <a:t>1Gbps, 2x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40Gbps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477367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3/4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29.5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850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30,000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FortiASICS_NP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921" y="166948"/>
            <a:ext cx="717253" cy="717253"/>
          </a:xfrm>
          <a:prstGeom prst="rect">
            <a:avLst/>
          </a:prstGeom>
        </p:spPr>
      </p:pic>
      <p:pic>
        <p:nvPicPr>
          <p:cNvPr id="17" name="Picture 22" descr="dark_FortiASICS_CP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15" y="3069578"/>
            <a:ext cx="673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3" descr="dark_Storage_128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803" y="3095762"/>
            <a:ext cx="56991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871" y="1837193"/>
            <a:ext cx="4980148" cy="1836430"/>
          </a:xfrm>
          <a:prstGeom prst="rect">
            <a:avLst/>
          </a:prstGeom>
        </p:spPr>
      </p:pic>
      <p:pic>
        <p:nvPicPr>
          <p:cNvPr id="13" name="Picture 12" descr="dark_forticarrier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452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8" y="1829284"/>
            <a:ext cx="4983853" cy="1993541"/>
          </a:xfrm>
          <a:prstGeom prst="rect">
            <a:avLst/>
          </a:prstGeom>
        </p:spPr>
      </p:pic>
      <p:pic>
        <p:nvPicPr>
          <p:cNvPr id="16" name="Picture 15" descr="dark_FortiASICS_SP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23" y="3060210"/>
            <a:ext cx="673935" cy="346569"/>
          </a:xfrm>
          <a:prstGeom prst="rect">
            <a:avLst/>
          </a:prstGeom>
          <a:effectLst/>
        </p:spPr>
      </p:pic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/>
              <a:t>FortiGate-</a:t>
            </a:r>
            <a:r>
              <a:rPr lang="en-US" b="0" i="0" dirty="0" smtClean="0"/>
              <a:t>5101C</a:t>
            </a:r>
            <a:endParaRPr lang="en-US" b="0" i="0" dirty="0"/>
          </a:p>
        </p:txBody>
      </p:sp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4</a:t>
            </a:r>
            <a:r>
              <a:rPr lang="en-US" sz="1200" dirty="0" smtClean="0"/>
              <a:t>x SP3 </a:t>
            </a:r>
            <a:r>
              <a:rPr lang="en-US" sz="1200" dirty="0"/>
              <a:t>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</a:t>
            </a:r>
            <a:r>
              <a:rPr lang="en-US" sz="1200" dirty="0" smtClean="0"/>
              <a:t>GE RJ45 Ports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sv-SE" sz="1200" dirty="0" smtClean="0"/>
              <a:t>Back </a:t>
            </a:r>
            <a:r>
              <a:rPr lang="sv-SE" sz="1200" dirty="0"/>
              <a:t>plane </a:t>
            </a:r>
            <a:r>
              <a:rPr lang="sv-SE" sz="1200" dirty="0" err="1"/>
              <a:t>connectivity</a:t>
            </a:r>
            <a:r>
              <a:rPr lang="sv-SE" sz="1200" dirty="0"/>
              <a:t>: 2x </a:t>
            </a:r>
            <a:r>
              <a:rPr lang="sv-SE" sz="1200" dirty="0" err="1"/>
              <a:t>base</a:t>
            </a:r>
            <a:r>
              <a:rPr lang="sv-SE" sz="1200" dirty="0"/>
              <a:t> backplane 1Gbps, </a:t>
            </a:r>
            <a:r>
              <a:rPr lang="sv-SE" sz="1200" dirty="0" smtClean="0"/>
              <a:t>4x </a:t>
            </a:r>
            <a:r>
              <a:rPr lang="sv-SE" sz="1200" dirty="0" err="1"/>
              <a:t>fabric</a:t>
            </a:r>
            <a:r>
              <a:rPr lang="sv-SE" sz="1200" dirty="0"/>
              <a:t> backplane </a:t>
            </a:r>
            <a:r>
              <a:rPr lang="sv-SE" sz="1200" dirty="0" smtClean="0"/>
              <a:t>10Gbps</a:t>
            </a:r>
            <a:endParaRPr lang="sv-SE" sz="1200" dirty="0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6149858"/>
              </p:ext>
            </p:extLst>
          </p:nvPr>
        </p:nvGraphicFramePr>
        <p:xfrm>
          <a:off x="457200" y="3886200"/>
          <a:ext cx="8305800" cy="217073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40/40/10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9.4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235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22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SSL-VPN Throughput </a:t>
                      </a:r>
                      <a:endParaRPr lang="en-US" sz="1000" dirty="0" smtClean="0"/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970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70" y="1194749"/>
            <a:ext cx="1794302" cy="536981"/>
          </a:xfrm>
          <a:prstGeom prst="rect">
            <a:avLst/>
          </a:prstGeom>
        </p:spPr>
      </p:pic>
      <p:pic>
        <p:nvPicPr>
          <p:cNvPr id="14" name="Picture 13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5" y="3077127"/>
            <a:ext cx="569690" cy="312735"/>
          </a:xfrm>
          <a:prstGeom prst="rect">
            <a:avLst/>
          </a:prstGeom>
          <a:effectLst/>
        </p:spPr>
      </p:pic>
      <p:pic>
        <p:nvPicPr>
          <p:cNvPr id="15" name="Picture 14" descr="dark_FortiASICS_CP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739" y="3060210"/>
            <a:ext cx="673935" cy="346569"/>
          </a:xfrm>
          <a:prstGeom prst="rect">
            <a:avLst/>
          </a:prstGeom>
          <a:effectLst/>
        </p:spPr>
      </p:pic>
      <p:pic>
        <p:nvPicPr>
          <p:cNvPr id="11" name="Picture 10" descr="dark_forticarrie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089565"/>
            <a:ext cx="568348" cy="31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173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FortiSwitch-5003B</a:t>
            </a:r>
            <a:endParaRPr lang="en-US" b="0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80" y="1463406"/>
            <a:ext cx="4791175" cy="1851269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284748"/>
              </p:ext>
            </p:extLst>
          </p:nvPr>
        </p:nvGraphicFramePr>
        <p:xfrm>
          <a:off x="457200" y="3886200"/>
          <a:ext cx="8305800" cy="5350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Switching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9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SFP+ slots for 10-gigabit interfaces 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2x front panel base backplane 10-gigabit interfaces that connects to the base backplane channel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1x front panel base backplane </a:t>
            </a:r>
            <a:r>
              <a:rPr lang="en-US" sz="1200" dirty="0" smtClean="0"/>
              <a:t>GE RJ45 </a:t>
            </a:r>
            <a:r>
              <a:rPr lang="en-US" sz="1200" dirty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34539082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845268"/>
              </p:ext>
            </p:extLst>
          </p:nvPr>
        </p:nvGraphicFramePr>
        <p:xfrm>
          <a:off x="457200" y="3886200"/>
          <a:ext cx="8305800" cy="7568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throughput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1.26 Mil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Concurrent Session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110 Mil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10x </a:t>
            </a:r>
            <a:r>
              <a:rPr lang="en-US" sz="1200" dirty="0"/>
              <a:t>SFP+ slots for </a:t>
            </a:r>
            <a:r>
              <a:rPr lang="en-US" sz="1200" dirty="0" smtClean="0"/>
              <a:t>10GE interfaces </a:t>
            </a:r>
            <a:r>
              <a:rPr lang="en-US" sz="1200" dirty="0"/>
              <a:t>(2x transceivers default)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1x GE RJ45 management interface</a:t>
            </a:r>
            <a:endParaRPr lang="en-US" sz="1200" dirty="0"/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i="0">
                <a:solidFill>
                  <a:srgbClr val="1B232A"/>
                </a:solidFill>
                <a:latin typeface="Arial"/>
                <a:ea typeface="+mj-ea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dirty="0"/>
              <a:t>FortiController-5103B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2" y="1414920"/>
            <a:ext cx="5045244" cy="2159588"/>
          </a:xfrm>
          <a:prstGeom prst="rect">
            <a:avLst/>
          </a:prstGeom>
        </p:spPr>
      </p:pic>
      <p:pic>
        <p:nvPicPr>
          <p:cNvPr id="14" name="Picture 13" descr="d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476" y="3077736"/>
            <a:ext cx="666109" cy="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7615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52135" y="2446273"/>
            <a:ext cx="462770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580570" y="3670615"/>
            <a:ext cx="351363" cy="347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64785" tIns="32393" rIns="64785" bIns="32393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FortiSwitch-5203B</a:t>
            </a:r>
            <a:endParaRPr lang="en-US" b="0" i="0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104270"/>
              </p:ext>
            </p:extLst>
          </p:nvPr>
        </p:nvGraphicFramePr>
        <p:xfrm>
          <a:off x="457200" y="3886200"/>
          <a:ext cx="8305800" cy="220121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Firewall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Throughput (1518/512/64)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IPS Throughput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7.8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Firewall Latency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l-GR" sz="1000" kern="1200" dirty="0" smtClean="0">
                          <a:effectLst/>
                        </a:rPr>
                        <a:t>μs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Antivirus Throughput (Proxy Based / Flow Based)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2/2.5 Gbps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Concurrent Sessions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Mil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effectLst/>
                        </a:rPr>
                        <a:t>Virtual Domains (Default / Max) </a:t>
                      </a:r>
                      <a:endParaRPr lang="en-US" sz="1000" b="0" i="0" dirty="0" smtClean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10/500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New Sessions/Sec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170 K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FortiAPs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1024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Firewall Policies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100,000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Max Number of FortiTokens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5,000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IPSec VPN Throughput </a:t>
                      </a:r>
                      <a:endParaRPr lang="en-US" sz="1000" b="0" i="0" dirty="0" smtClean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17 Gbps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Client-to-Gateway IPSec VPN Tunnels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64,000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  <a:tr h="33622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6424A"/>
                          </a:solidFill>
                          <a:effectLst/>
                        </a:rPr>
                        <a:t>SSL-VPN Throughput </a:t>
                      </a:r>
                      <a:endParaRPr lang="en-US" sz="1000" dirty="0" smtClean="0">
                        <a:solidFill>
                          <a:srgbClr val="36424A"/>
                        </a:solidFill>
                      </a:endParaRPr>
                    </a:p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  <a:ea typeface="MS PGothic" pitchFamily="34" charset="-128"/>
                          <a:cs typeface="MS PGothic" pitchFamily="34" charset="-128"/>
                        </a:rPr>
                        <a:t>530 Mbps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  <a:ea typeface="MS PGothic" pitchFamily="34" charset="-128"/>
                        <a:cs typeface="MS PGothic" pitchFamily="34" charset="-128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r>
                        <a:rPr lang="en-US" sz="1000" kern="1200" dirty="0" smtClean="0">
                          <a:effectLst/>
                        </a:rPr>
                        <a:t>Concurrent SSL-VPN Users (Recommended Max) 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latin typeface="+mn-lt"/>
                        </a:rPr>
                        <a:t>20,000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2" y="1382998"/>
            <a:ext cx="4982737" cy="1960121"/>
          </a:xfrm>
          <a:prstGeom prst="rect">
            <a:avLst/>
          </a:prstGeom>
        </p:spPr>
      </p:pic>
      <p:sp>
        <p:nvSpPr>
          <p:cNvPr id="11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8x NP4 Accelerated </a:t>
            </a:r>
            <a:r>
              <a:rPr lang="en-US" sz="1200" dirty="0" smtClean="0"/>
              <a:t>10GE </a:t>
            </a:r>
            <a:r>
              <a:rPr lang="en-US" sz="1200" dirty="0"/>
              <a:t>SFP+ Interfaces (2x Transceiver included</a:t>
            </a:r>
            <a:r>
              <a:rPr lang="en-US" sz="1200" dirty="0" smtClean="0"/>
              <a:t>)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fr-FR" sz="1200" dirty="0"/>
              <a:t>2 x </a:t>
            </a:r>
            <a:r>
              <a:rPr lang="fr-FR" sz="1200" dirty="0" smtClean="0"/>
              <a:t>10GE </a:t>
            </a:r>
            <a:r>
              <a:rPr lang="fr-FR" sz="1200" dirty="0"/>
              <a:t>SFP+</a:t>
            </a:r>
            <a:endParaRPr lang="en-US" sz="1200" dirty="0"/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1</a:t>
            </a:r>
            <a:r>
              <a:rPr lang="en-US" sz="1200" dirty="0" smtClean="0"/>
              <a:t>x GE RJ45 Ports</a:t>
            </a:r>
            <a:endParaRPr lang="en-US" sz="1200" dirty="0"/>
          </a:p>
        </p:txBody>
      </p:sp>
      <p:pic>
        <p:nvPicPr>
          <p:cNvPr id="9" name="Picture 8" descr="dark_FortiASICS_CP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151" y="3067811"/>
            <a:ext cx="673935" cy="346569"/>
          </a:xfrm>
          <a:prstGeom prst="rect">
            <a:avLst/>
          </a:prstGeom>
          <a:effectLst/>
        </p:spPr>
      </p:pic>
      <p:pic>
        <p:nvPicPr>
          <p:cNvPr id="10" name="Picture 9" descr="dark_FortiASICS_NP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3067811"/>
            <a:ext cx="673935" cy="346569"/>
          </a:xfrm>
          <a:prstGeom prst="rect">
            <a:avLst/>
          </a:prstGeom>
          <a:effectLst/>
        </p:spPr>
      </p:pic>
      <p:pic>
        <p:nvPicPr>
          <p:cNvPr id="12" name="Picture 11" descr="dark_Storage_64g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36" y="3084728"/>
            <a:ext cx="569690" cy="31273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4925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FortiGate/FortiWiFi</a:t>
            </a:r>
            <a:endParaRPr lang="en-US" sz="3600" b="1" dirty="0"/>
          </a:p>
        </p:txBody>
      </p:sp>
      <p:pic>
        <p:nvPicPr>
          <p:cNvPr id="4" name="Picture 3" descr="FortiGate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971" y="2909365"/>
            <a:ext cx="1122427" cy="8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221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FortiGate-VM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909524"/>
              </p:ext>
            </p:extLst>
          </p:nvPr>
        </p:nvGraphicFramePr>
        <p:xfrm>
          <a:off x="354803" y="1538904"/>
          <a:ext cx="8327251" cy="2648374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17246"/>
                <a:gridCol w="1302001"/>
                <a:gridCol w="1302001"/>
                <a:gridCol w="1302001"/>
                <a:gridCol w="1302001"/>
                <a:gridCol w="1302001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smtClean="0"/>
                        <a:t>FG-VM00/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FG-VM00-XEN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FG-VM01/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FG-VM01-XEN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FG-VM02/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FG-VM02-XEN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FG-VM04/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FG-VM04-XEN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 smtClean="0"/>
                        <a:t>FG-VM08/ </a:t>
                      </a:r>
                      <a:br>
                        <a:rPr lang="en-US" sz="1300" u="none" strike="noStrike" dirty="0" smtClean="0"/>
                      </a:br>
                      <a:r>
                        <a:rPr lang="en-US" sz="1300" u="none" strike="noStrike" dirty="0" smtClean="0"/>
                        <a:t>FG-VM08-XEN</a:t>
                      </a:r>
                      <a:endParaRPr lang="en-US" sz="1300" b="0" i="0" u="none" strike="noStrike" dirty="0" smtClean="0">
                        <a:solidFill>
                          <a:srgbClr val="000000"/>
                        </a:solidFill>
                        <a:latin typeface="+mn-lt"/>
                        <a:cs typeface="Arial"/>
                      </a:endParaRPr>
                    </a:p>
                  </a:txBody>
                  <a:tcPr marL="87087" marR="87087" marT="48984" marB="48984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/>
                        <a:t>vCPU</a:t>
                      </a:r>
                      <a:r>
                        <a:rPr lang="en-US" sz="1100" b="1" dirty="0" smtClean="0"/>
                        <a:t> (Min /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1/8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Network Interface (Min 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2/10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Memory </a:t>
                      </a:r>
                      <a:r>
                        <a:rPr lang="en-US" sz="1100" b="1" baseline="0" dirty="0" smtClean="0">
                          <a:solidFill>
                            <a:srgbClr val="36424A"/>
                          </a:solidFill>
                        </a:rPr>
                        <a:t>(Min / 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512 MB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 MB / 1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3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4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512 MB / 12</a:t>
                      </a:r>
                      <a:r>
                        <a:rPr lang="en-US" sz="1100" baseline="0" dirty="0" smtClean="0"/>
                        <a:t> G</a:t>
                      </a:r>
                      <a:r>
                        <a:rPr lang="en-US" sz="1100" dirty="0" smtClean="0"/>
                        <a:t>B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Storage Support (Min/Max)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/>
                        <a:t>30 GB / 2TB</a:t>
                      </a: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30 GB / 2TB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Max FortiAP</a:t>
                      </a:r>
                      <a:endParaRPr lang="en-US" sz="11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32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256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512</a:t>
                      </a:r>
                      <a:endParaRPr lang="en-US" sz="1100" dirty="0"/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1,024</a:t>
                      </a:r>
                      <a:endParaRPr lang="en-US" sz="1100" dirty="0"/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36424A"/>
                          </a:solidFill>
                        </a:rPr>
                        <a:t>VDOM (Default/Max)</a:t>
                      </a:r>
                      <a:endParaRPr lang="en-US" sz="1100" b="1" dirty="0">
                        <a:solidFill>
                          <a:srgbClr val="36424A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 / 1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10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25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 / 50</a:t>
                      </a:r>
                      <a:endParaRPr lang="en-US" sz="11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0" dirty="0" smtClean="0"/>
                        <a:t>10/ 250</a:t>
                      </a:r>
                      <a:endParaRPr lang="en-US" sz="1100" i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9884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18" name="Group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97326"/>
              </p:ext>
            </p:extLst>
          </p:nvPr>
        </p:nvGraphicFramePr>
        <p:xfrm>
          <a:off x="461743" y="1271935"/>
          <a:ext cx="8265006" cy="487675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04653"/>
                <a:gridCol w="1614854"/>
                <a:gridCol w="3945499"/>
              </a:tblGrid>
              <a:tr h="295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Available Slots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Transceivers Shipped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FG60C-SPF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FG100D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NIL</a:t>
                      </a: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FG600C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FG800C/1000C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FG1240B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24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TimesNewRomanPS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Fiber SX SFP modules (1000BaseSX)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FG3040B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FG3140B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FG3240B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18 SFP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440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FG3950B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SFP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FG5001C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FG5101C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71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FG5003B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 SFP+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ArialMT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2x SFP+ (SR 10GE)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</a:tbl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Transceivers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13787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3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755243"/>
              </p:ext>
            </p:extLst>
          </p:nvPr>
        </p:nvGraphicFramePr>
        <p:xfrm>
          <a:off x="427420" y="1340382"/>
          <a:ext cx="8052419" cy="3689140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3969970"/>
                <a:gridCol w="4082449"/>
              </a:tblGrid>
              <a:tr h="324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Spare/Redundant Power Supplies Option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FGT/FWF-20C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SP-FG20C-PA-XX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FGT/FWF-40C,</a:t>
                      </a:r>
                      <a:r>
                        <a:rPr lang="en-US" sz="1400" baseline="0" dirty="0" smtClean="0"/>
                        <a:t> 60C, 60D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SP-FG60C-PDC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FGT/FWF-80C, 60B, 50B, 30B Series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SP-FG80-PDC 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FGT-200B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SP-FG310B-RPS</a:t>
                      </a:r>
                    </a:p>
                    <a:p>
                      <a:r>
                        <a:rPr lang="en-US" sz="1400" dirty="0" smtClean="0"/>
                        <a:t>FRPS-100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FGT-200B-POE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NIL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FGT-310B,300C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SP-FG310B-RPS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FRPS-100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kern="1200" dirty="0" smtClean="0"/>
                        <a:t>FGT-311B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</a:t>
                      </a:r>
                      <a:endParaRPr lang="en-US" sz="1400" dirty="0" smtClean="0"/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FGT-600C, 800C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SP-FG600C-PS	(additional as option)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FGT-620B,</a:t>
                      </a:r>
                      <a:r>
                        <a:rPr lang="en-US" sz="1400" baseline="0" dirty="0" smtClean="0"/>
                        <a:t> 621B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SP-FG620B-RPS</a:t>
                      </a:r>
                    </a:p>
                  </a:txBody>
                  <a:tcPr marL="61703" marR="61703" marT="34706" marB="34706"/>
                </a:tc>
              </a:tr>
              <a:tr h="2965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FGT-1xxx above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Inbuilt</a:t>
                      </a:r>
                      <a:r>
                        <a:rPr lang="en-US" sz="1400" baseline="0" dirty="0" smtClean="0"/>
                        <a:t> dual PS (hot swappable)</a:t>
                      </a:r>
                      <a:endParaRPr lang="en-US" sz="1400" dirty="0"/>
                    </a:p>
                  </a:txBody>
                  <a:tcPr marL="61703" marR="61703" marT="34706" marB="34706"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457880" cy="604837"/>
          </a:xfrm>
        </p:spPr>
        <p:txBody>
          <a:bodyPr/>
          <a:lstStyle/>
          <a:p>
            <a:r>
              <a:rPr lang="en-US" b="0" i="0" dirty="0" smtClean="0"/>
              <a:t>Power Adapters &amp; Redundant Power Supplies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1278009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FortiOS 5</a:t>
            </a:r>
            <a:endParaRPr lang="en-US" sz="3600" b="1" dirty="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66" y="2806644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821425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Supported Platform</a:t>
            </a:r>
          </a:p>
        </p:txBody>
      </p:sp>
      <p:cxnSp>
        <p:nvCxnSpPr>
          <p:cNvPr id="72706" name="Straight Connector 6"/>
          <p:cNvCxnSpPr>
            <a:cxnSpLocks noChangeShapeType="1"/>
          </p:cNvCxnSpPr>
          <p:nvPr/>
        </p:nvCxnSpPr>
        <p:spPr bwMode="auto">
          <a:xfrm>
            <a:off x="466725" y="21336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2707" name="Picture 52" descr="Small-Appliance_Lt-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295400"/>
            <a:ext cx="8493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373063" y="1828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Desktop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1673" y="121842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FG/FWF-20C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FG/FWF-40C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FG/FWF-60C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FG/FWF-60D*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/FWF-80C(M)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FG-110/111C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0" name="Picture 22" descr="1U_Lt-s_x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2251075"/>
            <a:ext cx="11287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1" name="Straight Connector 13"/>
          <p:cNvCxnSpPr>
            <a:cxnSpLocks noChangeShapeType="1"/>
          </p:cNvCxnSpPr>
          <p:nvPr/>
        </p:nvCxnSpPr>
        <p:spPr bwMode="auto">
          <a:xfrm>
            <a:off x="466725" y="3241675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2" name="TextBox 14"/>
          <p:cNvSpPr txBox="1">
            <a:spLocks noChangeArrowheads="1"/>
          </p:cNvSpPr>
          <p:nvPr/>
        </p:nvSpPr>
        <p:spPr bwMode="auto">
          <a:xfrm>
            <a:off x="373063" y="2936875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Mid Range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1673" y="2314761"/>
            <a:ext cx="6934200" cy="1077218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FG-100D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FG200B(POE)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FG300C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FG310/311B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FG-600C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FG-620/621B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FG800C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FG1000C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FG1240B</a:t>
            </a:r>
          </a:p>
        </p:txBody>
      </p:sp>
      <p:cxnSp>
        <p:nvCxnSpPr>
          <p:cNvPr id="72714" name="Straight Connector 16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5" name="TextBox 18"/>
          <p:cNvSpPr txBox="1">
            <a:spLocks noChangeArrowheads="1"/>
          </p:cNvSpPr>
          <p:nvPr/>
        </p:nvSpPr>
        <p:spPr bwMode="auto">
          <a:xfrm>
            <a:off x="373063" y="40528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3000 Series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11673" y="3403416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FG-3016B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FG-3040B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FG-3140B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-3240C*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FG-3600C*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 smtClean="0"/>
              <a:t>FG</a:t>
            </a:r>
            <a:r>
              <a:rPr lang="en-US" sz="1600" b="1" dirty="0"/>
              <a:t>-3810A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>
                <a:ea typeface="Zapf Dingbats"/>
                <a:cs typeface="Zapf Dingbats"/>
                <a:sym typeface="Zapf Dingbats"/>
              </a:rPr>
              <a:t>FG-3950/51B</a:t>
            </a: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17" name="Picture 43" descr="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3340100"/>
            <a:ext cx="11223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8" name="Straight Connector 21"/>
          <p:cNvCxnSpPr>
            <a:cxnSpLocks noChangeShapeType="1"/>
          </p:cNvCxnSpPr>
          <p:nvPr/>
        </p:nvCxnSpPr>
        <p:spPr bwMode="auto">
          <a:xfrm>
            <a:off x="466725" y="43576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9" name="Straight Connector 22"/>
          <p:cNvCxnSpPr>
            <a:cxnSpLocks noChangeShapeType="1"/>
          </p:cNvCxnSpPr>
          <p:nvPr/>
        </p:nvCxnSpPr>
        <p:spPr bwMode="auto">
          <a:xfrm>
            <a:off x="466725" y="5068888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0" name="TextBox 23"/>
          <p:cNvSpPr txBox="1">
            <a:spLocks noChangeArrowheads="1"/>
          </p:cNvSpPr>
          <p:nvPr/>
        </p:nvSpPr>
        <p:spPr bwMode="auto">
          <a:xfrm>
            <a:off x="373063" y="4764088"/>
            <a:ext cx="1219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5000 Series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11673" y="4548969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FG-5001A-SW/</a:t>
            </a:r>
            <a:r>
              <a:rPr lang="en-US" sz="1600" b="1" dirty="0" smtClean="0"/>
              <a:t>DW</a:t>
            </a: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5001B/C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FG-</a:t>
            </a:r>
            <a:r>
              <a:rPr lang="en-US" sz="1600" b="1" dirty="0" smtClean="0"/>
              <a:t>5101C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27" name="Picture 26" descr="FS-5003A_F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25" y="4595813"/>
            <a:ext cx="1317625" cy="1206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 descr="FortiGate-VM_Icon2_1U_Lt-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5153025"/>
            <a:ext cx="10445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Box 28"/>
          <p:cNvSpPr txBox="1">
            <a:spLocks noChangeArrowheads="1"/>
          </p:cNvSpPr>
          <p:nvPr/>
        </p:nvSpPr>
        <p:spPr bwMode="auto">
          <a:xfrm>
            <a:off x="373063" y="5902325"/>
            <a:ext cx="15462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C00000"/>
                </a:solidFill>
                <a:latin typeface="Helvetica 55 Roman" charset="0"/>
                <a:cs typeface="Helvetica 55 Roman" charset="0"/>
              </a:rPr>
              <a:t>FortiGate-VM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11673" y="5272357"/>
            <a:ext cx="6781800" cy="830997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</a:t>
            </a: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r>
              <a:rPr lang="en-US" sz="1600" b="1" dirty="0"/>
              <a:t>VM64</a:t>
            </a: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 marL="171450" indent="-171450">
              <a:buFont typeface="Arial"/>
              <a:buChar char="•"/>
              <a:defRPr/>
            </a:pPr>
            <a:endParaRPr lang="en-US" sz="1600" b="1" dirty="0"/>
          </a:p>
          <a:p>
            <a:pPr>
              <a:defRPr/>
            </a:pPr>
            <a:endParaRPr lang="en-US" sz="1600" b="1" dirty="0">
              <a:ea typeface="Zapf Dingbats"/>
              <a:cs typeface="Zapf Dingbats"/>
              <a:sym typeface="Zapf Dingbats"/>
            </a:endParaRPr>
          </a:p>
          <a:p>
            <a:pPr>
              <a:defRPr/>
            </a:pPr>
            <a:endParaRPr lang="en-US" sz="1600" dirty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pic>
        <p:nvPicPr>
          <p:cNvPr id="72726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90488"/>
            <a:ext cx="13017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TextBox 1"/>
          <p:cNvSpPr txBox="1">
            <a:spLocks noChangeArrowheads="1"/>
          </p:cNvSpPr>
          <p:nvPr/>
        </p:nvSpPr>
        <p:spPr bwMode="auto">
          <a:xfrm>
            <a:off x="7059613" y="58578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Available on patch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releases</a:t>
            </a:r>
            <a:endParaRPr lang="en-US" sz="1000" dirty="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0267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sp>
        <p:nvSpPr>
          <p:cNvPr id="97283" name="TextBox 4"/>
          <p:cNvSpPr txBox="1">
            <a:spLocks noChangeArrowheads="1"/>
          </p:cNvSpPr>
          <p:nvPr/>
        </p:nvSpPr>
        <p:spPr bwMode="auto">
          <a:xfrm>
            <a:off x="489597" y="6314161"/>
            <a:ext cx="5516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*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 Requires </a:t>
            </a:r>
            <a:r>
              <a:rPr lang="en-US" sz="1000" dirty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FMG/FAZ, FortiCloud for </a:t>
            </a:r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Monitoring</a:t>
            </a:r>
          </a:p>
          <a:p>
            <a:pPr eaLnBrk="1" hangingPunct="1"/>
            <a:r>
              <a:rPr lang="en-US" sz="1000" dirty="0" smtClean="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** Requires hardware unit with Local Storage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225365"/>
              </p:ext>
            </p:extLst>
          </p:nvPr>
        </p:nvGraphicFramePr>
        <p:xfrm>
          <a:off x="470855" y="1210493"/>
          <a:ext cx="8077197" cy="49529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FG/FWF-60CD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Client Reputation*</a:t>
                      </a:r>
                      <a:endParaRPr lang="en-US" sz="14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Disk Logging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Identity Based Policies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SSL VPN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Inspection</a:t>
                      </a:r>
                      <a:endParaRPr lang="en-US" sz="1400" b="0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SSL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Offloading</a:t>
                      </a:r>
                      <a:endParaRPr lang="en-US" sz="14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Endpoint Control</a:t>
                      </a:r>
                      <a:endParaRPr lang="en-US" sz="1400" b="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SSH Proxy</a:t>
                      </a:r>
                      <a:endParaRPr lang="en-US" sz="14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-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Traffic Shaping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DLP Fingerprint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VLAN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WAN Opt. / Web Cache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ym typeface="Zapf Dingbats"/>
                        </a:rPr>
                        <a:t>CLI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CLI**</a:t>
                      </a: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Wireless</a:t>
                      </a:r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</a:rPr>
                        <a:t> Controller</a:t>
                      </a:r>
                      <a:endParaRPr lang="en-US" sz="14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Vulnerability Scan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475564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Arial" charset="0"/>
              </a:rPr>
              <a:t>Feature Matrix for Desktop </a:t>
            </a:r>
            <a:r>
              <a:rPr lang="en-US" dirty="0" smtClean="0">
                <a:latin typeface="Arial" charset="0"/>
              </a:rPr>
              <a:t>Models</a:t>
            </a:r>
            <a:endParaRPr lang="en-US" dirty="0">
              <a:latin typeface="Arial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994605"/>
              </p:ext>
            </p:extLst>
          </p:nvPr>
        </p:nvGraphicFramePr>
        <p:xfrm>
          <a:off x="470855" y="1210493"/>
          <a:ext cx="8077197" cy="262127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123627"/>
                <a:gridCol w="1190714"/>
                <a:gridCol w="1190714"/>
                <a:gridCol w="1190714"/>
                <a:gridCol w="1190714"/>
                <a:gridCol w="1190714"/>
              </a:tblGrid>
              <a:tr h="3880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FortiOS 5.0.2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FG/FWF-20C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/>
                        <a:t>FG/FWF-40C Series</a:t>
                      </a:r>
                      <a:endParaRPr 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FG/FWF-60C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FG/FWF-60D Series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FG/FWF-80C</a:t>
                      </a:r>
                      <a:r>
                        <a:rPr lang="en-US" sz="1300" baseline="0" dirty="0" smtClean="0"/>
                        <a:t> Series</a:t>
                      </a:r>
                      <a:endParaRPr lang="en-US" sz="1300" dirty="0" smtClean="0"/>
                    </a:p>
                  </a:txBody>
                  <a:tcPr anchor="ctr"/>
                </a:tc>
              </a:tr>
              <a:tr h="1280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HA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Ping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Remote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15665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DNS Server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Explicit Proxy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Dynamic Routing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CLI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  <a:tr h="2061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</a:rPr>
                        <a:t>VDOM</a:t>
                      </a:r>
                    </a:p>
                  </a:txBody>
                  <a:tcPr anchor="ctr"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latin typeface="+mn-lt"/>
                          <a:ea typeface="Zapf Dingbats"/>
                          <a:cs typeface="Zapf Dingbats"/>
                          <a:sym typeface="Zapf Dingbat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sz="1400" b="0" i="0" dirty="0" smtClean="0">
                        <a:latin typeface="+mn-lt"/>
                        <a:ea typeface="Zapf Dingbats"/>
                        <a:cs typeface="Zapf Dingbats"/>
                        <a:sym typeface="Zapf Dingbats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676052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3730" name="Picture 23" descr="FortiGate_Icon_1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7863"/>
            <a:ext cx="14525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22"/>
          <p:cNvSpPr txBox="1">
            <a:spLocks noChangeArrowheads="1"/>
          </p:cNvSpPr>
          <p:nvPr/>
        </p:nvSpPr>
        <p:spPr bwMode="auto">
          <a:xfrm>
            <a:off x="6850063" y="5791200"/>
            <a:ext cx="229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>
                <a:cs typeface="Zapf Dingbats" charset="0"/>
                <a:sym typeface="Zapf Dingbats" charset="0"/>
              </a:rPr>
              <a:t>*Registration Required</a:t>
            </a:r>
          </a:p>
          <a:p>
            <a:pPr eaLnBrk="1" hangingPunct="1"/>
            <a:r>
              <a:rPr lang="en-US" sz="1000">
                <a:solidFill>
                  <a:srgbClr val="404040"/>
                </a:solidFill>
                <a:latin typeface="Helvetica 55 Roman" charset="0"/>
                <a:cs typeface="Zapf Dingbats" charset="0"/>
                <a:sym typeface="Zapf Dingbats" charset="0"/>
              </a:rPr>
              <a:t>** Available on selected Models</a:t>
            </a:r>
            <a:endParaRPr lang="en-US" sz="1000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100" y="144621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Included with FortiGate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DNS Service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DDNS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NTP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2 FortiTokenMobile License*</a:t>
            </a:r>
            <a:endParaRPr lang="en-US" sz="1800" dirty="0">
              <a:ea typeface="Zapf Dingbats"/>
              <a:cs typeface="Zapf Dingbats"/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FortiClient Endpoint License*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10 VDOMs License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FortiCloud Service (trial)*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1404938" y="4205288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4"/>
                </a:solidFill>
                <a:sym typeface="Zapf Dingbats"/>
              </a:rPr>
              <a:t>FortiCare Subscription Required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sym typeface="Zapf Dingbats"/>
              </a:rPr>
              <a:t>Geography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BYOD Signatures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b="1" dirty="0">
                <a:ea typeface="Zapf Dingbats"/>
                <a:cs typeface="Zapf Dingbats"/>
                <a:sym typeface="Zapf Dingbats"/>
              </a:rPr>
              <a:t>USB Modem DB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Vulnerability Scan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>
                <a:ea typeface="Zapf Dingbats"/>
                <a:cs typeface="Zapf Dingbats"/>
                <a:sym typeface="Zapf Dingbats"/>
              </a:rPr>
              <a:t>Firmware Update</a:t>
            </a:r>
          </a:p>
        </p:txBody>
      </p:sp>
      <p:sp>
        <p:nvSpPr>
          <p:cNvPr id="73734" name="Rectangle 23"/>
          <p:cNvSpPr>
            <a:spLocks noChangeArrowheads="1"/>
          </p:cNvSpPr>
          <p:nvPr/>
        </p:nvSpPr>
        <p:spPr bwMode="auto">
          <a:xfrm>
            <a:off x="5792788" y="251460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FortiTokenMobile License </a:t>
            </a:r>
            <a:endParaRPr lang="en-US" sz="1800">
              <a:solidFill>
                <a:srgbClr val="C00000"/>
              </a:solidFill>
            </a:endParaRPr>
          </a:p>
        </p:txBody>
      </p:sp>
      <p:pic>
        <p:nvPicPr>
          <p:cNvPr id="25" name="Picture 24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88" y="1500188"/>
            <a:ext cx="708025" cy="471487"/>
          </a:xfrm>
          <a:prstGeom prst="rect">
            <a:avLst/>
          </a:prstGeom>
          <a:noFill/>
          <a:ln>
            <a:noFill/>
          </a:ln>
          <a:effectLst>
            <a:outerShdw blurRad="152400" dist="1143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5538" y="1770063"/>
            <a:ext cx="263525" cy="333375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7" name="Rectangle 26"/>
          <p:cNvSpPr>
            <a:spLocks noChangeArrowheads="1"/>
          </p:cNvSpPr>
          <p:nvPr/>
        </p:nvSpPr>
        <p:spPr bwMode="auto">
          <a:xfrm>
            <a:off x="5792788" y="280352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Endpoint License** </a:t>
            </a:r>
          </a:p>
        </p:txBody>
      </p:sp>
      <p:sp>
        <p:nvSpPr>
          <p:cNvPr id="73738" name="Rectangle 27"/>
          <p:cNvSpPr>
            <a:spLocks noChangeArrowheads="1"/>
          </p:cNvSpPr>
          <p:nvPr/>
        </p:nvSpPr>
        <p:spPr bwMode="auto">
          <a:xfrm>
            <a:off x="5792788" y="3092450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>
                <a:solidFill>
                  <a:srgbClr val="C00000"/>
                </a:solidFill>
              </a:rPr>
              <a:t>+ VDOM License** </a:t>
            </a:r>
          </a:p>
        </p:txBody>
      </p:sp>
      <p:sp>
        <p:nvSpPr>
          <p:cNvPr id="73739" name="Rectangle 28"/>
          <p:cNvSpPr>
            <a:spLocks noChangeArrowheads="1"/>
          </p:cNvSpPr>
          <p:nvPr/>
        </p:nvSpPr>
        <p:spPr bwMode="auto">
          <a:xfrm>
            <a:off x="5791200" y="3668713"/>
            <a:ext cx="3351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SMS Top-up</a:t>
            </a:r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73740" name="Rectangle 29"/>
          <p:cNvSpPr>
            <a:spLocks noChangeArrowheads="1"/>
          </p:cNvSpPr>
          <p:nvPr/>
        </p:nvSpPr>
        <p:spPr bwMode="auto">
          <a:xfrm>
            <a:off x="5792788" y="3381375"/>
            <a:ext cx="3351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C00000"/>
                </a:solidFill>
              </a:rPr>
              <a:t>+ FortiCloud Storage Top-up</a:t>
            </a:r>
            <a:endParaRPr lang="en-US" sz="1800">
              <a:solidFill>
                <a:srgbClr val="C00000"/>
              </a:solidFill>
            </a:endParaRPr>
          </a:p>
        </p:txBody>
      </p:sp>
      <p:cxnSp>
        <p:nvCxnSpPr>
          <p:cNvPr id="73741" name="Straight Connector 18"/>
          <p:cNvCxnSpPr>
            <a:cxnSpLocks noChangeShapeType="1"/>
          </p:cNvCxnSpPr>
          <p:nvPr/>
        </p:nvCxnSpPr>
        <p:spPr bwMode="auto">
          <a:xfrm>
            <a:off x="4953000" y="2743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2" name="Straight Connector 30"/>
          <p:cNvCxnSpPr>
            <a:cxnSpLocks noChangeShapeType="1"/>
          </p:cNvCxnSpPr>
          <p:nvPr/>
        </p:nvCxnSpPr>
        <p:spPr bwMode="auto">
          <a:xfrm>
            <a:off x="5105400" y="2971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3" name="Straight Connector 43"/>
          <p:cNvCxnSpPr>
            <a:cxnSpLocks noChangeShapeType="1"/>
          </p:cNvCxnSpPr>
          <p:nvPr/>
        </p:nvCxnSpPr>
        <p:spPr bwMode="auto">
          <a:xfrm>
            <a:off x="3886200" y="3276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4" name="Straight Connector 45"/>
          <p:cNvCxnSpPr>
            <a:cxnSpLocks noChangeShapeType="1"/>
          </p:cNvCxnSpPr>
          <p:nvPr/>
        </p:nvCxnSpPr>
        <p:spPr bwMode="auto">
          <a:xfrm>
            <a:off x="4648200" y="3581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5" name="TextBox 51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65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5145088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3903663"/>
            <a:ext cx="8667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5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4075113"/>
            <a:ext cx="855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5" y="2719388"/>
            <a:ext cx="854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6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Arial" charset="0"/>
              </a:rPr>
              <a:t>Services, Licenses &amp; Subscriptions</a:t>
            </a:r>
          </a:p>
        </p:txBody>
      </p:sp>
      <p:pic>
        <p:nvPicPr>
          <p:cNvPr id="74758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508125"/>
            <a:ext cx="85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363" y="1897063"/>
            <a:ext cx="393700" cy="493712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5225" y="1419225"/>
            <a:ext cx="3659188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AV Subscription</a:t>
            </a:r>
            <a:endParaRPr lang="en-US" sz="2000" b="1" dirty="0">
              <a:sym typeface="Zapf Dingbat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Botnet IP reputation DB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>
                <a:sym typeface="Zapf Dingbats"/>
              </a:rPr>
              <a:t>FortiGuard Analytics Service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AV signatures</a:t>
            </a:r>
          </a:p>
        </p:txBody>
      </p:sp>
      <p:pic>
        <p:nvPicPr>
          <p:cNvPr id="32" name="Picture 31" descr="Fortinet_Shield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3130550"/>
            <a:ext cx="392113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435225" y="2654300"/>
            <a:ext cx="5093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Web Filter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b="1" dirty="0" smtClean="0">
                <a:sym typeface="Zapf Dingbats"/>
              </a:rPr>
              <a:t>DNS Based </a:t>
            </a:r>
            <a:r>
              <a:rPr lang="en-US" sz="1400" b="1" dirty="0">
                <a:sym typeface="Zapf Dingbats"/>
              </a:rPr>
              <a:t>Web Categories Filtering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Proxy &amp; Flow based </a:t>
            </a:r>
            <a:r>
              <a:rPr lang="en-US" sz="1400" dirty="0" smtClean="0">
                <a:sym typeface="Zapf Dingbats"/>
              </a:rPr>
              <a:t>Web Categories DB</a:t>
            </a:r>
            <a:endParaRPr lang="en-US" sz="1400" dirty="0">
              <a:sym typeface="Zapf Dingbats"/>
            </a:endParaRPr>
          </a:p>
        </p:txBody>
      </p:sp>
      <p:pic>
        <p:nvPicPr>
          <p:cNvPr id="36" name="Picture 35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4481513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435225" y="4003675"/>
            <a:ext cx="42862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IPS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IPS Signature Updates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sym typeface="Zapf Dingbats"/>
              </a:rPr>
              <a:t>Application Control Signature Updates</a:t>
            </a:r>
            <a:endParaRPr lang="en-US" sz="1400" dirty="0">
              <a:ea typeface="Zapf Dingbats"/>
              <a:cs typeface="Zapf Dingbats"/>
              <a:sym typeface="Zapf Dingbats"/>
            </a:endParaRPr>
          </a:p>
        </p:txBody>
      </p:sp>
      <p:pic>
        <p:nvPicPr>
          <p:cNvPr id="41" name="Picture 40" descr="Fortinet_Shiel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888" y="5600700"/>
            <a:ext cx="393700" cy="495300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428875" y="5122863"/>
            <a:ext cx="4949825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4"/>
                </a:solidFill>
                <a:sym typeface="Zapf Dingbats"/>
              </a:rPr>
              <a:t>FortiGuard Anti-spam Subscription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>
                <a:ea typeface="Zapf Dingbats"/>
                <a:cs typeface="Zapf Dingbats"/>
                <a:sym typeface="Zapf Dingbats"/>
              </a:rPr>
              <a:t>Anti-spam Services</a:t>
            </a:r>
          </a:p>
        </p:txBody>
      </p:sp>
      <p:sp>
        <p:nvSpPr>
          <p:cNvPr id="74767" name="TextBox 43"/>
          <p:cNvSpPr txBox="1">
            <a:spLocks noChangeArrowheads="1"/>
          </p:cNvSpPr>
          <p:nvPr/>
        </p:nvSpPr>
        <p:spPr bwMode="auto">
          <a:xfrm>
            <a:off x="6858000" y="1143000"/>
            <a:ext cx="190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 b="1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BOLD: </a:t>
            </a:r>
            <a:r>
              <a:rPr lang="en-US" sz="10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New Offerings</a:t>
            </a:r>
            <a:endParaRPr lang="en-US" sz="1000" b="1">
              <a:solidFill>
                <a:srgbClr val="404040"/>
              </a:solidFill>
              <a:latin typeface="Helvetica 55 Roman" charset="0"/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60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AP_Icon_F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702" y="2971799"/>
            <a:ext cx="1081869" cy="80207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FortiAP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706865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608274" y="3783553"/>
            <a:ext cx="6126480" cy="577850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Purpose-Built Hardware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08274" y="3125873"/>
            <a:ext cx="6126480" cy="577850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Specialized</a:t>
            </a:r>
            <a:r>
              <a:rPr lang="en-US" dirty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680717" y="2329444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Firewall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67049" y="1955980"/>
            <a:ext cx="2239668" cy="1051729"/>
          </a:xfrm>
          <a:prstGeom prst="homePlate">
            <a:avLst>
              <a:gd name="adj" fmla="val 17936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Fully Integrated 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Security &amp; </a:t>
            </a:r>
            <a:r>
              <a:rPr lang="en-US" sz="1200" b="1" dirty="0" smtClean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Networking </a:t>
            </a:r>
            <a:endParaRPr lang="en-US" sz="1200" b="1" dirty="0">
              <a:solidFill>
                <a:schemeClr val="tx2"/>
              </a:solidFill>
              <a:latin typeface="Helvetica 45 Light"/>
              <a:ea typeface="ＭＳ Ｐゴシック" pitchFamily="-107" charset="-128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Arial" pitchFamily="34" charset="0"/>
              </a:rPr>
              <a:t>Technologies</a:t>
            </a: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267049" y="314809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tx2"/>
                </a:solidFill>
                <a:latin typeface="Helvetica 45 Light"/>
                <a:ea typeface="ＭＳ Ｐゴシック" pitchFamily="-107" charset="-128"/>
                <a:cs typeface="+mn-cs"/>
              </a:rPr>
              <a:t>Hardened Platform</a:t>
            </a: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67049" y="3805778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High Performance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267049" y="1347122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Real-Time Protection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6983897" y="2329444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Traffic Shaping</a:t>
            </a: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3776719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VPN</a:t>
            </a:r>
          </a:p>
        </p:txBody>
      </p:sp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4730199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SSL Insp</a:t>
            </a:r>
          </a:p>
        </p:txBody>
      </p:sp>
      <p:sp>
        <p:nvSpPr>
          <p:cNvPr id="25" name="AutoShape 26"/>
          <p:cNvSpPr>
            <a:spLocks noChangeArrowheads="1"/>
          </p:cNvSpPr>
          <p:nvPr/>
        </p:nvSpPr>
        <p:spPr bwMode="auto">
          <a:xfrm>
            <a:off x="4680697" y="2329444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DLP</a:t>
            </a: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584675" y="2329444"/>
            <a:ext cx="1309059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WAN Opt</a:t>
            </a:r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 flipV="1">
            <a:off x="7986713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 flipV="1">
            <a:off x="6942138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0" name="AutoShape 16"/>
          <p:cNvSpPr>
            <a:spLocks noChangeArrowheads="1"/>
          </p:cNvSpPr>
          <p:nvPr/>
        </p:nvSpPr>
        <p:spPr bwMode="auto">
          <a:xfrm flipV="1">
            <a:off x="5905500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1" name="AutoShape 17"/>
          <p:cNvSpPr>
            <a:spLocks noChangeArrowheads="1"/>
          </p:cNvSpPr>
          <p:nvPr/>
        </p:nvSpPr>
        <p:spPr bwMode="auto">
          <a:xfrm flipV="1">
            <a:off x="4873625" y="1709135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2" name="AutoShape 14"/>
          <p:cNvSpPr>
            <a:spLocks noChangeArrowheads="1"/>
          </p:cNvSpPr>
          <p:nvPr/>
        </p:nvSpPr>
        <p:spPr bwMode="auto">
          <a:xfrm flipV="1">
            <a:off x="3830638" y="1707548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 flipV="1">
            <a:off x="3036888" y="1718660"/>
            <a:ext cx="228600" cy="304800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rot="10800000" wrap="none" anchor="ctr"/>
          <a:lstStyle/>
          <a:p>
            <a:pPr eaLnBrk="0" hangingPunct="0"/>
            <a:endParaRPr lang="en-US"/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auto">
          <a:xfrm>
            <a:off x="2608274" y="1325691"/>
            <a:ext cx="6126480" cy="576263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bg1"/>
                </a:solidFill>
                <a:ea typeface="Arial" charset="0"/>
                <a:cs typeface="Arial" charset="0"/>
              </a:rPr>
              <a:t>FortiGuard™ Updates</a:t>
            </a: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2674621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WLAN</a:t>
            </a: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6977801" y="2695731"/>
            <a:ext cx="159999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Load Balancing</a:t>
            </a:r>
          </a:p>
        </p:txBody>
      </p:sp>
      <p:sp>
        <p:nvSpPr>
          <p:cNvPr id="48" name="AutoShape 20"/>
          <p:cNvSpPr>
            <a:spLocks noChangeArrowheads="1"/>
          </p:cNvSpPr>
          <p:nvPr/>
        </p:nvSpPr>
        <p:spPr bwMode="auto">
          <a:xfrm>
            <a:off x="3798422" y="2695731"/>
            <a:ext cx="813816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VoIP</a:t>
            </a:r>
          </a:p>
        </p:txBody>
      </p:sp>
      <p:sp>
        <p:nvSpPr>
          <p:cNvPr id="49" name="AutoShape 25"/>
          <p:cNvSpPr>
            <a:spLocks noChangeArrowheads="1"/>
          </p:cNvSpPr>
          <p:nvPr/>
        </p:nvSpPr>
        <p:spPr bwMode="auto">
          <a:xfrm>
            <a:off x="5854000" y="2695731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HA</a:t>
            </a: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>
            <a:off x="267049" y="4467194"/>
            <a:ext cx="2239668" cy="533400"/>
          </a:xfrm>
          <a:prstGeom prst="homePlate">
            <a:avLst>
              <a:gd name="adj" fmla="val 23061"/>
            </a:avLst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r>
              <a:rPr lang="en-US" sz="1200" b="1" dirty="0">
                <a:latin typeface="Helvetica 45 Light"/>
                <a:ea typeface="ＭＳ Ｐゴシック" pitchFamily="-107" charset="-128"/>
                <a:cs typeface="+mn-cs"/>
              </a:rPr>
              <a:t>Support and Services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2608274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  <a:cs typeface="Arial" charset="0"/>
              </a:rPr>
              <a:t>FortiCare™</a:t>
            </a: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5723330" y="4444969"/>
            <a:ext cx="3017520" cy="577850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FortiGuard Labs</a:t>
            </a:r>
          </a:p>
        </p:txBody>
      </p:sp>
      <p:pic>
        <p:nvPicPr>
          <p:cNvPr id="53" name="Picture 52" descr="FortiASIC_Ic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8125" y="3898298"/>
            <a:ext cx="4191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pic>
        <p:nvPicPr>
          <p:cNvPr id="54" name="Picture 53" descr="FortiOS_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38" y="3244248"/>
            <a:ext cx="42068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rgbClr val="000000">
                <a:alpha val="42999"/>
              </a:srgbClr>
            </a:outerShdw>
          </a:effectLst>
        </p:spPr>
      </p:pic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2682608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AV</a:t>
            </a:r>
          </a:p>
        </p:txBody>
      </p:sp>
      <p:sp>
        <p:nvSpPr>
          <p:cNvPr id="56" name="AutoShape 22"/>
          <p:cNvSpPr>
            <a:spLocks noChangeArrowheads="1"/>
          </p:cNvSpPr>
          <p:nvPr/>
        </p:nvSpPr>
        <p:spPr bwMode="auto">
          <a:xfrm>
            <a:off x="3603263" y="1991174"/>
            <a:ext cx="850392" cy="281144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IPS</a:t>
            </a:r>
          </a:p>
        </p:txBody>
      </p:sp>
      <p:sp>
        <p:nvSpPr>
          <p:cNvPr id="57" name="AutoShape 23"/>
          <p:cNvSpPr>
            <a:spLocks noChangeArrowheads="1"/>
          </p:cNvSpPr>
          <p:nvPr/>
        </p:nvSpPr>
        <p:spPr bwMode="auto">
          <a:xfrm>
            <a:off x="5600021" y="1979346"/>
            <a:ext cx="963475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Antispam</a:t>
            </a:r>
          </a:p>
        </p:txBody>
      </p:sp>
      <p:sp>
        <p:nvSpPr>
          <p:cNvPr id="58" name="AutoShape 24"/>
          <p:cNvSpPr>
            <a:spLocks noChangeArrowheads="1"/>
          </p:cNvSpPr>
          <p:nvPr/>
        </p:nvSpPr>
        <p:spPr bwMode="auto">
          <a:xfrm>
            <a:off x="4523918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Web Filter</a:t>
            </a:r>
          </a:p>
        </p:txBody>
      </p:sp>
      <p:sp>
        <p:nvSpPr>
          <p:cNvPr id="59" name="AutoShape 31"/>
          <p:cNvSpPr>
            <a:spLocks noChangeArrowheads="1"/>
          </p:cNvSpPr>
          <p:nvPr/>
        </p:nvSpPr>
        <p:spPr bwMode="auto">
          <a:xfrm>
            <a:off x="6633759" y="1979346"/>
            <a:ext cx="1005840" cy="3048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App Ctrl</a:t>
            </a:r>
          </a:p>
        </p:txBody>
      </p:sp>
      <p:sp>
        <p:nvSpPr>
          <p:cNvPr id="60" name="AutoShape 21"/>
          <p:cNvSpPr>
            <a:spLocks noChangeArrowheads="1"/>
          </p:cNvSpPr>
          <p:nvPr/>
        </p:nvSpPr>
        <p:spPr bwMode="auto">
          <a:xfrm>
            <a:off x="7709862" y="1988546"/>
            <a:ext cx="850392" cy="2864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VM</a:t>
            </a:r>
          </a:p>
        </p:txBody>
      </p:sp>
      <p:sp>
        <p:nvSpPr>
          <p:cNvPr id="61" name="AutoShape 33"/>
          <p:cNvSpPr>
            <a:spLocks noChangeArrowheads="1"/>
          </p:cNvSpPr>
          <p:nvPr/>
        </p:nvSpPr>
        <p:spPr bwMode="auto">
          <a:xfrm>
            <a:off x="673100" y="5120792"/>
            <a:ext cx="7688263" cy="1045759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49001"/>
                </a:schemeClr>
              </a:gs>
            </a:gsLst>
            <a:lin ang="5400000" scaled="1"/>
          </a:gra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Purpose-built to deliver overlapping, complementary security </a:t>
            </a:r>
          </a:p>
          <a:p>
            <a:pPr marL="627063" lvl="1" indent="-169863" eaLnBrk="0" hangingPunct="0">
              <a:lnSpc>
                <a:spcPct val="150000"/>
              </a:lnSpc>
              <a:buFont typeface="Arial" charset="0"/>
              <a:buChar char="•"/>
            </a:pPr>
            <a:r>
              <a:rPr lang="en-US" sz="2000" dirty="0"/>
              <a:t>Provides both flexibility &amp; defense-in-depth capabilities</a:t>
            </a:r>
          </a:p>
        </p:txBody>
      </p:sp>
    </p:spTree>
    <p:extLst>
      <p:ext uri="{BB962C8B-B14F-4D97-AF65-F5344CB8AC3E}">
        <p14:creationId xmlns:p14="http://schemas.microsoft.com/office/powerpoint/2010/main" val="189893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2630968"/>
              </p:ext>
            </p:extLst>
          </p:nvPr>
        </p:nvGraphicFramePr>
        <p:xfrm>
          <a:off x="0" y="1122759"/>
          <a:ext cx="9144000" cy="5084594"/>
        </p:xfrm>
        <a:graphic>
          <a:graphicData uri="http://schemas.openxmlformats.org/drawingml/2006/table">
            <a:tbl>
              <a:tblPr firstCol="1">
                <a:tableStyleId>{D113A9D2-9D6B-4929-AA2D-F23B5EE8CBE7}</a:tableStyleId>
              </a:tblPr>
              <a:tblGrid>
                <a:gridCol w="1720487"/>
                <a:gridCol w="646336"/>
                <a:gridCol w="508187"/>
                <a:gridCol w="1501048"/>
                <a:gridCol w="1883229"/>
                <a:gridCol w="2884713"/>
              </a:tblGrid>
              <a:tr h="7980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3x3:3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Resiliency</a:t>
                      </a:r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Throughput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Radio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Dual Band</a:t>
                      </a: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49003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2x2:2</a:t>
                      </a:r>
                    </a:p>
                    <a:p>
                      <a:pPr algn="ctr"/>
                      <a:r>
                        <a:rPr lang="en-US" sz="1600" dirty="0" smtClean="0"/>
                        <a:t>Performance</a:t>
                      </a:r>
                      <a:endParaRPr lang="en-US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0253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B0B0B"/>
                          </a:solidFill>
                        </a:rPr>
                        <a:t>Single Radio</a:t>
                      </a:r>
                    </a:p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102153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1x1:1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B0B0B"/>
                        </a:solidFill>
                      </a:endParaRPr>
                    </a:p>
                  </a:txBody>
                  <a:tcPr vert="vert27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694216">
                <a:tc gridSpan="3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C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Personal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Indoor</a:t>
                      </a:r>
                      <a:endParaRPr lang="en-US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5B6D"/>
                    </a:solidFill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FortiAP Product Family</a:t>
            </a:r>
            <a:endParaRPr lang="en-US" dirty="0"/>
          </a:p>
        </p:txBody>
      </p:sp>
      <p:grpSp>
        <p:nvGrpSpPr>
          <p:cNvPr id="2" name="Group 27"/>
          <p:cNvGrpSpPr/>
          <p:nvPr/>
        </p:nvGrpSpPr>
        <p:grpSpPr>
          <a:xfrm>
            <a:off x="6281056" y="2841546"/>
            <a:ext cx="2728184" cy="628653"/>
            <a:chOff x="6281056" y="2841546"/>
            <a:chExt cx="2728184" cy="628653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532689" y="2841546"/>
              <a:ext cx="1476551" cy="628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6281056" y="2895600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7" name="Group 26"/>
          <p:cNvGrpSpPr/>
          <p:nvPr/>
        </p:nvGrpSpPr>
        <p:grpSpPr>
          <a:xfrm>
            <a:off x="6281056" y="2319109"/>
            <a:ext cx="2438401" cy="832872"/>
            <a:chOff x="6281056" y="2319109"/>
            <a:chExt cx="2438401" cy="832872"/>
          </a:xfrm>
        </p:grpSpPr>
        <p:pic>
          <p:nvPicPr>
            <p:cNvPr id="3075" name="Picture 3" descr="C:\Users\ksaraf\Downloads\FAP-221B-GLA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74203" y="2319109"/>
              <a:ext cx="1045254" cy="832872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6281056" y="244928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FAP-221B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8" name="Group 28"/>
          <p:cNvGrpSpPr/>
          <p:nvPr/>
        </p:nvGrpSpPr>
        <p:grpSpPr>
          <a:xfrm>
            <a:off x="4310743" y="1866817"/>
            <a:ext cx="1870635" cy="1456959"/>
            <a:chOff x="4310743" y="1866817"/>
            <a:chExt cx="1870635" cy="1456959"/>
          </a:xfrm>
        </p:grpSpPr>
        <p:pic>
          <p:nvPicPr>
            <p:cNvPr id="6" name="Picture 2" descr="C:\Users\hkarimi\AppData\Local\Microsoft\Windows\Temporary Internet Files\Low\Content.IE5\RN1J0MB2\FAP-222B_Lt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7959449">
              <a:off x="5082982" y="2225381"/>
              <a:ext cx="1456959" cy="739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4310743" y="2351314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FAP-222B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9" name="Group 29"/>
          <p:cNvGrpSpPr/>
          <p:nvPr/>
        </p:nvGrpSpPr>
        <p:grpSpPr>
          <a:xfrm>
            <a:off x="6281056" y="3571419"/>
            <a:ext cx="2728184" cy="628653"/>
            <a:chOff x="6281056" y="3549117"/>
            <a:chExt cx="2728184" cy="628653"/>
          </a:xfrm>
        </p:grpSpPr>
        <p:pic>
          <p:nvPicPr>
            <p:cNvPr id="16" name="Picture 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532689" y="3549117"/>
              <a:ext cx="1476551" cy="628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6281056" y="3690257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FAP-210B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0" name="Group 24"/>
          <p:cNvGrpSpPr/>
          <p:nvPr/>
        </p:nvGrpSpPr>
        <p:grpSpPr>
          <a:xfrm>
            <a:off x="6248400" y="982513"/>
            <a:ext cx="2732315" cy="931336"/>
            <a:chOff x="6248400" y="982513"/>
            <a:chExt cx="2732315" cy="931336"/>
          </a:xfrm>
        </p:grpSpPr>
        <p:sp>
          <p:nvSpPr>
            <p:cNvPr id="17" name="TextBox 16"/>
            <p:cNvSpPr txBox="1"/>
            <p:nvPr/>
          </p:nvSpPr>
          <p:spPr>
            <a:xfrm>
              <a:off x="6248400" y="1380017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FAP-320B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89371" y="982513"/>
              <a:ext cx="1491344" cy="93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Group 25"/>
          <p:cNvGrpSpPr/>
          <p:nvPr/>
        </p:nvGrpSpPr>
        <p:grpSpPr>
          <a:xfrm>
            <a:off x="6281056" y="1503363"/>
            <a:ext cx="2553382" cy="1165290"/>
            <a:chOff x="6281056" y="1503363"/>
            <a:chExt cx="2553382" cy="1165290"/>
          </a:xfrm>
        </p:grpSpPr>
        <p:sp>
          <p:nvSpPr>
            <p:cNvPr id="22" name="TextBox 21"/>
            <p:cNvSpPr txBox="1"/>
            <p:nvPr/>
          </p:nvSpPr>
          <p:spPr>
            <a:xfrm>
              <a:off x="6281056" y="2013858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FAP-223B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  <p:pic>
          <p:nvPicPr>
            <p:cNvPr id="3074" name="Picture 2" descr="C:\Users\ksaraf\Downloads\FAP-223B-GLAM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32689" y="1503363"/>
              <a:ext cx="1301749" cy="1165290"/>
            </a:xfrm>
            <a:prstGeom prst="rect">
              <a:avLst/>
            </a:prstGeom>
            <a:noFill/>
          </p:spPr>
        </p:pic>
      </p:grpSp>
      <p:grpSp>
        <p:nvGrpSpPr>
          <p:cNvPr id="12" name="Group 34"/>
          <p:cNvGrpSpPr/>
          <p:nvPr/>
        </p:nvGrpSpPr>
        <p:grpSpPr>
          <a:xfrm>
            <a:off x="4376056" y="4309686"/>
            <a:ext cx="1801720" cy="1215832"/>
            <a:chOff x="4376056" y="4309686"/>
            <a:chExt cx="1801720" cy="1215832"/>
          </a:xfrm>
        </p:grpSpPr>
        <p:pic>
          <p:nvPicPr>
            <p:cNvPr id="3079" name="Picture 7" descr="C:\Users\ksaraf\Downloads\FAP-112B_Rt-Up (1)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31566" y="4309686"/>
              <a:ext cx="846210" cy="1215832"/>
            </a:xfrm>
            <a:prstGeom prst="rect">
              <a:avLst/>
            </a:prstGeom>
            <a:noFill/>
          </p:spPr>
        </p:pic>
        <p:sp>
          <p:nvSpPr>
            <p:cNvPr id="32" name="TextBox 31"/>
            <p:cNvSpPr txBox="1"/>
            <p:nvPr/>
          </p:nvSpPr>
          <p:spPr>
            <a:xfrm>
              <a:off x="4376056" y="5040616"/>
              <a:ext cx="1075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FAP-112B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  <p:grpSp>
        <p:nvGrpSpPr>
          <p:cNvPr id="13" name="Group 33"/>
          <p:cNvGrpSpPr/>
          <p:nvPr/>
        </p:nvGrpSpPr>
        <p:grpSpPr>
          <a:xfrm>
            <a:off x="2884714" y="4310743"/>
            <a:ext cx="1473422" cy="1088320"/>
            <a:chOff x="2884714" y="4310743"/>
            <a:chExt cx="1473422" cy="1088320"/>
          </a:xfrm>
        </p:grpSpPr>
        <p:pic>
          <p:nvPicPr>
            <p:cNvPr id="3080" name="Picture 8" descr="C:\Users\ksaraf\Downloads\FAP-11C-L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99454" y="4310743"/>
              <a:ext cx="858682" cy="919545"/>
            </a:xfrm>
            <a:prstGeom prst="rect">
              <a:avLst/>
            </a:prstGeom>
            <a:noFill/>
          </p:spPr>
        </p:pic>
        <p:sp>
          <p:nvSpPr>
            <p:cNvPr id="33" name="TextBox 32"/>
            <p:cNvSpPr txBox="1"/>
            <p:nvPr/>
          </p:nvSpPr>
          <p:spPr>
            <a:xfrm>
              <a:off x="2884714" y="5029731"/>
              <a:ext cx="957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B0B0B"/>
                  </a:solidFill>
                </a:rPr>
                <a:t>FAP-11C</a:t>
              </a:r>
              <a:endParaRPr lang="en-US" sz="1800" dirty="0">
                <a:solidFill>
                  <a:srgbClr val="0B0B0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1268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FortiAP-11C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/>
              <a:t>2</a:t>
            </a:r>
            <a:r>
              <a:rPr lang="en-US" sz="1200" dirty="0" smtClean="0"/>
              <a:t>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63" y="1211101"/>
            <a:ext cx="2699438" cy="2622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155" y="1187583"/>
            <a:ext cx="1095722" cy="2504508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934939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65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28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FortiAP-112B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FE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84" y="1038548"/>
            <a:ext cx="2067993" cy="2971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591" y="1758632"/>
            <a:ext cx="2535112" cy="1733569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7926145"/>
              </p:ext>
            </p:extLst>
          </p:nvPr>
        </p:nvGraphicFramePr>
        <p:xfrm>
          <a:off x="457200" y="3886200"/>
          <a:ext cx="8305800" cy="162016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Indoor/Outdoor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1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1x1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, 65 Mbps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0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FortiAP-221B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60" y="1777946"/>
            <a:ext cx="3499060" cy="1749530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34407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8(7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N.A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89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FortiAP-223B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1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04" y="493847"/>
            <a:ext cx="4018028" cy="3596828"/>
          </a:xfrm>
          <a:prstGeom prst="rect">
            <a:avLst/>
          </a:prstGeom>
        </p:spPr>
      </p:pic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475484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4 external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2x2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Dual Spatial streams, 600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1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FortiAP-320B</a:t>
            </a:r>
            <a:endParaRPr lang="en-US" b="0" i="0" dirty="0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5867400" y="1175574"/>
            <a:ext cx="2884755" cy="227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3" tIns="27427" rIns="54853" bIns="27427" anchor="ctr">
            <a:prstTxWarp prst="textNoShape">
              <a:avLst/>
            </a:prstTxWarp>
          </a:bodyPr>
          <a:lstStyle/>
          <a:p>
            <a:pPr marL="343047" indent="-343047" defTabSz="914417">
              <a:spcBef>
                <a:spcPct val="20000"/>
              </a:spcBef>
              <a:buFontTx/>
              <a:buChar char="•"/>
            </a:pPr>
            <a:r>
              <a:rPr lang="en-US" sz="1200" dirty="0" smtClean="0"/>
              <a:t>2 x GE RJ45 Interface</a:t>
            </a:r>
          </a:p>
          <a:p>
            <a:pPr marL="343047" indent="-343047" defTabSz="914417">
              <a:spcBef>
                <a:spcPct val="20000"/>
              </a:spcBef>
              <a:buFontTx/>
              <a:buChar char="•"/>
            </a:pPr>
            <a:endParaRPr lang="en-US" sz="1200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993233"/>
              </p:ext>
            </p:extLst>
          </p:nvPr>
        </p:nvGraphicFramePr>
        <p:xfrm>
          <a:off x="457200" y="3886200"/>
          <a:ext cx="8305800" cy="168347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438400"/>
                <a:gridCol w="1714500"/>
                <a:gridCol w="2628900"/>
                <a:gridCol w="1524000"/>
              </a:tblGrid>
              <a:tr h="260254">
                <a:tc gridSpan="4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Hardware Performance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charset="0"/>
                      </a:endParaRPr>
                    </a:p>
                  </a:txBody>
                  <a:tcPr marL="61703" marR="61703" marT="34706" marB="34706" horzOverflow="overflow"/>
                </a:tc>
              </a:tr>
              <a:tr h="184284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Target Environment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Indoor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Simultaneous SSIDs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16 (14 for client access,</a:t>
                      </a:r>
                    </a:p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 for monitoring)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Number of Antenna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36424A"/>
                          </a:solidFill>
                        </a:rPr>
                        <a:t>6 Internal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 Transmission Power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dBm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 (250mW)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Number of Radio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</a:rPr>
                        <a:t>2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PoE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Support</a:t>
                      </a: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802.3af / 802.3at</a:t>
                      </a:r>
                    </a:p>
                  </a:txBody>
                  <a:tcPr marL="61703" marR="61703" marT="34706" marB="34706" anchor="ctr" horzOverflow="overflow"/>
                </a:tc>
              </a:tr>
              <a:tr h="310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 err="1" smtClean="0">
                          <a:latin typeface="+mn-lt"/>
                        </a:rPr>
                        <a:t>Tx</a:t>
                      </a:r>
                      <a:r>
                        <a:rPr lang="en-US" sz="1000" b="0" i="0" baseline="0" dirty="0" smtClean="0">
                          <a:latin typeface="+mn-lt"/>
                        </a:rPr>
                        <a:t> / RX Stream (802.11n)</a:t>
                      </a:r>
                      <a:endParaRPr lang="en-US" sz="1000" b="0" i="0" dirty="0"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3x3 MIMO</a:t>
                      </a:r>
                      <a:r>
                        <a:rPr lang="en-US" sz="1000" b="0" i="0" baseline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 with 3 spatial streams, 900 Mbps Total</a:t>
                      </a:r>
                      <a:endParaRPr lang="en-US" sz="10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2906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marL="61703" marR="61703" marT="34706" marB="34706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003" y="1413843"/>
            <a:ext cx="3150962" cy="211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 i="0" dirty="0" smtClean="0"/>
              <a:t>FortiAP-Antennas</a:t>
            </a:r>
            <a:endParaRPr lang="en-US" b="0" i="0" dirty="0"/>
          </a:p>
        </p:txBody>
      </p:sp>
      <p:sp>
        <p:nvSpPr>
          <p:cNvPr id="9" name="Content Placeholder 2"/>
          <p:cNvSpPr>
            <a:spLocks/>
          </p:cNvSpPr>
          <p:nvPr/>
        </p:nvSpPr>
        <p:spPr bwMode="auto">
          <a:xfrm>
            <a:off x="404679" y="2972074"/>
            <a:ext cx="2819400" cy="4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FAN-612N/R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9" y="1371875"/>
            <a:ext cx="1600200" cy="1511300"/>
          </a:xfrm>
          <a:prstGeom prst="rect">
            <a:avLst/>
          </a:prstGeom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123"/>
              </p:ext>
            </p:extLst>
          </p:nvPr>
        </p:nvGraphicFramePr>
        <p:xfrm>
          <a:off x="3429923" y="1506329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solidFill>
                            <a:srgbClr val="36424A"/>
                          </a:solidFill>
                          <a:latin typeface="+mn-lt"/>
                        </a:rPr>
                        <a:t>FAP-222B</a:t>
                      </a:r>
                      <a:endParaRPr lang="en-US" sz="1100" b="0" i="0" dirty="0">
                        <a:solidFill>
                          <a:srgbClr val="36424A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latin typeface="+mn-lt"/>
                        </a:rPr>
                        <a:t>Point to point antenna for 5Ghz bridging with N/R connectors.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36424A"/>
                          </a:solidFill>
                        </a:rPr>
                        <a:t>Mount Kit sold separately FAN-M22.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Content Placeholder 2"/>
          <p:cNvSpPr>
            <a:spLocks/>
          </p:cNvSpPr>
          <p:nvPr/>
        </p:nvSpPr>
        <p:spPr bwMode="auto">
          <a:xfrm>
            <a:off x="509548" y="5018918"/>
            <a:ext cx="2819400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 algn="ctr" eaLnBrk="0" hangingPunct="0">
              <a:spcBef>
                <a:spcPct val="20000"/>
              </a:spcBef>
              <a:buClr>
                <a:srgbClr val="FF0000"/>
              </a:buClr>
              <a:buSzPct val="100000"/>
            </a:pPr>
            <a:r>
              <a:rPr lang="en-US" sz="1600" b="1" dirty="0" smtClean="0">
                <a:solidFill>
                  <a:srgbClr val="444F51"/>
                </a:solidFill>
              </a:rPr>
              <a:t>FAN-500N</a:t>
            </a:r>
            <a:endParaRPr lang="en-US" sz="1600" b="1" dirty="0">
              <a:solidFill>
                <a:srgbClr val="444F5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415" y="3712920"/>
            <a:ext cx="1314560" cy="1234994"/>
          </a:xfrm>
          <a:prstGeom prst="rect">
            <a:avLst/>
          </a:prstGeom>
        </p:spPr>
      </p:pic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09104"/>
              </p:ext>
            </p:extLst>
          </p:nvPr>
        </p:nvGraphicFramePr>
        <p:xfrm>
          <a:off x="3476531" y="3867746"/>
          <a:ext cx="5181600" cy="14683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4218"/>
                <a:gridCol w="3297382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Specification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Compatible AP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dirty="0" smtClean="0">
                          <a:latin typeface="+mn-lt"/>
                        </a:rPr>
                        <a:t>FAP-222B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31313"/>
                          </a:solidFill>
                          <a:effectLst/>
                          <a:latin typeface="+mn-lt"/>
                        </a:rPr>
                        <a:t>Directional 120 degree outdoor panel antenna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Accessories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Includes two 120cm Cables with N connector.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Mount Kit sold separately FAN-22.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22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(Local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091606"/>
              </p:ext>
            </p:extLst>
          </p:nvPr>
        </p:nvGraphicFramePr>
        <p:xfrm>
          <a:off x="304796" y="1295400"/>
          <a:ext cx="8229602" cy="480592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FAP-112B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FAP-210B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FAP-220B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FAP-221B/223B*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FAP-222B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FAP-320B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indoor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Smoke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Detector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Form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Factor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Outdoor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Wall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mount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Ceiling</a:t>
                      </a:r>
                      <a:r>
                        <a:rPr kumimoji="0" lang="de-DE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Mount</a:t>
                      </a:r>
                      <a:endParaRPr kumimoji="0" lang="en-GB" sz="11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or 5Ghz, switchable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b/g/n or a/n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5GHz a/n concurrent</a:t>
                      </a:r>
                    </a:p>
                    <a:p>
                      <a:pPr algn="ctr"/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1) 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2) 2.4/5GHz a/b/g/n concurrent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802.3at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802.3af</a:t>
                      </a:r>
                      <a:endParaRPr lang="en-US" sz="11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65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1x2, Single stream, 300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2x2 Dual stream, 600Mbps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3x3 Triple stream, 900Mbps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</a:t>
                      </a:r>
                      <a:r>
                        <a:rPr lang="en-US" sz="1200" b="1" baseline="0" dirty="0" smtClean="0">
                          <a:solidFill>
                            <a:srgbClr val="FFFFFF"/>
                          </a:solidFill>
                        </a:rPr>
                        <a:t> # of Users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30/per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per 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 per radio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internal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external*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external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FE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 GE RJ45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70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33806"/>
              </p:ext>
            </p:extLst>
          </p:nvPr>
        </p:nvGraphicFramePr>
        <p:xfrm>
          <a:off x="304796" y="1295400"/>
          <a:ext cx="8229602" cy="406908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85712"/>
                <a:gridCol w="1057315"/>
                <a:gridCol w="1057315"/>
                <a:gridCol w="1057315"/>
                <a:gridCol w="1057315"/>
                <a:gridCol w="1057315"/>
                <a:gridCol w="1057315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FAP-11C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Schedule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Q4/12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Form Factor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Desktop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Radio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Bands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2.4 </a:t>
                      </a:r>
                      <a:r>
                        <a:rPr kumimoji="0" lang="en-US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Ghz</a:t>
                      </a: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b/g/n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PoE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NA</a:t>
                      </a:r>
                      <a:endParaRPr lang="en-US" sz="11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Rx / Tx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1x1, Single stream, 65 Mbps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FFFF"/>
                          </a:solidFill>
                        </a:rPr>
                        <a:t>Recommended # of users</a:t>
                      </a: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Antennas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internal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Ethernet Interfaces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FE WAN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1x FE LAN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31313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Hardware Overview – FortiAP (Remote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5517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17888"/>
              </p:ext>
            </p:extLst>
          </p:nvPr>
        </p:nvGraphicFramePr>
        <p:xfrm>
          <a:off x="304796" y="1295400"/>
          <a:ext cx="8480899" cy="360196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254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49192"/>
                <a:gridCol w="1503736"/>
                <a:gridCol w="1760614"/>
                <a:gridCol w="3051711"/>
                <a:gridCol w="81564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Power supply shipped with unit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(Spare) Power supply order SKU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GPI-115</a:t>
                      </a:r>
                      <a:r>
                        <a:rPr lang="en-US" sz="1100" baseline="0" dirty="0" smtClean="0"/>
                        <a:t> Support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FAP-11C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AC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Integrated power plug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FAP-112B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PoE Proprietary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 - Proprietary PoE injector and AC adaptor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999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FAP-210B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FAP-220B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SP-FAP220B-PA-&lt;Country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FAP-221B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FAP-223B</a:t>
                      </a:r>
                      <a:endParaRPr lang="fr-FR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SP-FAP221B-PA + SP-ADAPTORPLUG-01-&lt;Country Suffix&gt;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FAP-222B</a:t>
                      </a:r>
                      <a:endParaRPr lang="en-US" sz="1200" b="1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8-2.11at/POE</a:t>
                      </a:r>
                      <a:r>
                        <a:rPr lang="en-US" sz="1100" b="0" i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Proprietary</a:t>
                      </a:r>
                      <a:endParaRPr lang="en-US" sz="1100" b="0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Yes - Proprietary PoE+ injector and AC adaptor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MT"/>
                        </a:rPr>
                        <a:t>SP-FAP222B-PA (includes PoE injector) + SP-ADAPTORPLUG-01-&lt;Country Suffix&gt;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FAP-320B</a:t>
                      </a:r>
                      <a:endParaRPr lang="en-US" sz="1200" b="1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solidFill>
                      <a:srgbClr val="465B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PoE 8-2.11at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Neue Condensed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SP-FG20C-PA-&lt;country suffix&gt;	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 smtClean="0"/>
              <a:t>FortiAP Power Adaptors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181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57200" y="2526892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3122234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3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3122234"/>
            <a:ext cx="3915733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FortiCare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+mn-lt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Standard and extended hardware, software and support packages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Placeholder 29"/>
          <p:cNvSpPr txBox="1">
            <a:spLocks/>
          </p:cNvSpPr>
          <p:nvPr/>
        </p:nvSpPr>
        <p:spPr>
          <a:xfrm>
            <a:off x="4656329" y="3122234"/>
            <a:ext cx="4030471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Premium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Enhanced </a:t>
            </a:r>
            <a:r>
              <a:rPr kumimoji="0" lang="en-US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SLAs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 and TAM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cs typeface="HelveticaNeue Condensed"/>
              </a:rPr>
              <a:t>Fortinet Prof. and Consultation Services</a:t>
            </a:r>
          </a:p>
          <a:p>
            <a:pPr marL="173038" marR="0" lvl="0" indent="-173038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Design and Implementation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+mn-lt"/>
              <a:ea typeface="+mn-ea"/>
              <a:cs typeface="HelveticaNeue Condensed"/>
            </a:endParaRP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Certification &amp; Customized Courses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In-depth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cs typeface="HelveticaNeue Condensed"/>
              </a:rPr>
              <a:t>T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raining Sessions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1056567" y="4190961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Enhanced: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8x5 Support, Return and Replace,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1056567" y="4809688"/>
            <a:ext cx="3295515" cy="505619"/>
          </a:xfrm>
          <a:prstGeom prst="roundRect">
            <a:avLst/>
          </a:prstGeom>
          <a:solidFill>
            <a:schemeClr val="tx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24x7 Comprehensive: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24x7 Support, Advanced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6CC"/>
              </a:buClr>
              <a:buSzPct val="90000"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Hardware  Replacement (NBD), Firmware Upgrades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7" name="Picture 46" descr="FortiCare-Male_Lt-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30" y="4190961"/>
            <a:ext cx="792956" cy="8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39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Client_Connect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382" y="2989456"/>
            <a:ext cx="976440" cy="71772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FortiClient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77963355"/>
      </p:ext>
    </p:extLst>
  </p:cSld>
  <p:clrMapOvr>
    <a:masterClrMapping/>
  </p:clrMapOvr>
  <p:transition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138686"/>
              </p:ext>
            </p:extLst>
          </p:nvPr>
        </p:nvGraphicFramePr>
        <p:xfrm>
          <a:off x="0" y="2676289"/>
          <a:ext cx="3399692" cy="27027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Multifunctional Host Security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Flexibility in deployment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Fully integrated features, reduce needs for multiple client solutions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End Point Control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Enforce compliance and security policies on mobile hosts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Logging and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Via FortiGate for enterprise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296706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 smtClean="0">
                <a:solidFill>
                  <a:srgbClr val="DC291E"/>
                </a:solidFill>
              </a:rPr>
              <a:t>Endpoint Security &amp; Control</a:t>
            </a:r>
            <a:endParaRPr lang="en-US" sz="2000" b="1" dirty="0">
              <a:solidFill>
                <a:srgbClr val="DC291E"/>
              </a:solidFill>
            </a:endParaRPr>
          </a:p>
          <a:p>
            <a:pPr lvl="2"/>
            <a:r>
              <a:rPr lang="en-US" sz="1600" dirty="0" smtClean="0">
                <a:cs typeface="Arial" charset="0"/>
              </a:rPr>
              <a:t>Comprehensive </a:t>
            </a:r>
            <a:r>
              <a:rPr lang="en-US" sz="1600" dirty="0">
                <a:cs typeface="Arial" charset="0"/>
              </a:rPr>
              <a:t>end-point </a:t>
            </a:r>
            <a:r>
              <a:rPr lang="en-US" sz="1600" dirty="0" smtClean="0">
                <a:cs typeface="Arial" charset="0"/>
              </a:rPr>
              <a:t>protection &amp; security enforcement</a:t>
            </a:r>
            <a:endParaRPr lang="en-US" sz="1600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FortiClient</a:t>
            </a:r>
            <a:endParaRPr lang="en-US" b="0" i="0" dirty="0"/>
          </a:p>
        </p:txBody>
      </p:sp>
      <p:pic>
        <p:nvPicPr>
          <p:cNvPr id="42" name="Picture 41" descr="FortiClient_Connect_Ico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9" y="1133781"/>
            <a:ext cx="1717445" cy="126239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269" y="2686472"/>
            <a:ext cx="4211980" cy="30787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54000" dist="38100" dir="48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1" b="96912" l="8545" r="90000">
                        <a14:foregroundMark x1="83455" y1="81116" x2="83455" y2="81116"/>
                        <a14:foregroundMark x1="85091" y1="66033" x2="85091" y2="66033"/>
                        <a14:foregroundMark x1="84000" y1="63183" x2="84000" y2="63183"/>
                        <a14:foregroundMark x1="84545" y1="55819" x2="84545" y2="55819"/>
                        <a14:foregroundMark x1="15455" y1="51781" x2="15455" y2="51781"/>
                        <a14:backgroundMark x1="15455" y1="42637" x2="15455" y2="426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54330" y="3206344"/>
            <a:ext cx="2095500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716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520" y="274638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/>
              <a:t>FortiClient V5.0.2</a:t>
            </a:r>
            <a:endParaRPr lang="en-US" b="0" i="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03456" y="1103546"/>
            <a:ext cx="4637141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 smtClean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New in 4.0 MR3</a:t>
            </a:r>
            <a:endParaRPr lang="en-GB" sz="2400" b="1" dirty="0">
              <a:solidFill>
                <a:srgbClr val="FFFFFF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761345"/>
              </p:ext>
            </p:extLst>
          </p:nvPr>
        </p:nvGraphicFramePr>
        <p:xfrm>
          <a:off x="381000" y="1456946"/>
          <a:ext cx="8367250" cy="439785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362927"/>
                <a:gridCol w="1396242"/>
                <a:gridCol w="1536027"/>
                <a:gridCol w="1536027"/>
                <a:gridCol w="1536027"/>
              </a:tblGrid>
              <a:tr h="33600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 OSX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iOS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Andriod</a:t>
                      </a:r>
                      <a:endParaRPr lang="en-CA" dirty="0"/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IPSec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SSL VPN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dk1"/>
                          </a:solidFill>
                        </a:rPr>
                        <a:t>Web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</a:rPr>
                        <a:t> Mode Only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2FA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Anti-Virus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Web Filtering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Application Firewall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WAN Optimization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ym typeface="Symbol"/>
                        </a:rPr>
                        <a:t>-</a:t>
                      </a:r>
                      <a:endParaRPr lang="en-CA" sz="14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Vulnerability Scanning</a:t>
                      </a:r>
                      <a:endParaRPr lang="en-CA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Central Management</a:t>
                      </a:r>
                      <a:endParaRPr kumimoji="0" lang="en-CA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336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Provisioning</a:t>
                      </a:r>
                      <a:endParaRPr kumimoji="0" lang="en-CA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642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Logging (to</a:t>
                      </a:r>
                      <a:r>
                        <a:rPr lang="en-US" sz="1400" baseline="0" dirty="0" smtClean="0"/>
                        <a:t> FMGR/FAZ</a:t>
                      </a:r>
                      <a:r>
                        <a:rPr lang="en-US" sz="1400" dirty="0" smtClean="0"/>
                        <a:t>)</a:t>
                      </a:r>
                      <a:endParaRPr lang="en-CA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36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Windows AD SSO Agent</a:t>
                      </a:r>
                      <a:endParaRPr lang="en-CA" sz="1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>
                          <a:solidFill>
                            <a:schemeClr val="accent3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CA" sz="1400" b="1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81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nalyz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412" y="2943688"/>
            <a:ext cx="1098940" cy="81473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FortiAnalyzer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2913909"/>
      </p:ext>
    </p:extLst>
  </p:cSld>
  <p:clrMapOvr>
    <a:masterClrMapping/>
  </p:clrMapOvr>
  <p:transition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Reporting &amp; Analysis</a:t>
            </a:r>
          </a:p>
          <a:p>
            <a:pPr lvl="2"/>
            <a:r>
              <a:rPr lang="en-US" sz="1400" dirty="0" smtClean="0"/>
              <a:t>Logging, reporting and analysis from multiple Fortinet devices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FortiAnalyzer</a:t>
            </a:r>
            <a:endParaRPr lang="en-US" b="0" i="0" dirty="0"/>
          </a:p>
        </p:txBody>
      </p:sp>
      <p:pic>
        <p:nvPicPr>
          <p:cNvPr id="10" name="Picture 9" descr="FortiAnalyz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0" y="1361072"/>
            <a:ext cx="1563829" cy="1159390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518485"/>
              </p:ext>
            </p:extLst>
          </p:nvPr>
        </p:nvGraphicFramePr>
        <p:xfrm>
          <a:off x="0" y="2472177"/>
          <a:ext cx="4135902" cy="36240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135902"/>
              </a:tblGrid>
              <a:tr h="77746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Aggregated Logging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Singular View of all Fortinet Devices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Built-in Content Archiving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Malicious File Quarantine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Centralized Reporting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Predefined  Summary &amp; Device Reports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Hundreds of Customizable Charts &amp; Graphs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Analysis &amp; Event Correlation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Vulnerability Assessment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Network &amp; Log Analysis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1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Scalable Solution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and VM Versions Available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Collector/Analyzer Modes for Large Deployments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Logs/Sec Processing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Support for Internal or External SQL Databases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94506" y="2937584"/>
            <a:ext cx="3635304" cy="1560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5450" y="4139765"/>
            <a:ext cx="3606222" cy="1589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948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/>
              <a:t>FortiAnalyzer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739400"/>
              </p:ext>
            </p:extLst>
          </p:nvPr>
        </p:nvGraphicFramePr>
        <p:xfrm>
          <a:off x="438861" y="1296872"/>
          <a:ext cx="8224870" cy="3984942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FAZ-2000B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FAZ-4000B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 Mil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85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260 Mil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520 Mil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625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6,000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2,000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2,000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10/100/100 ports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1 GE SFP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1x 2TB (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8 TB Max)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2x 2TB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12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6x 1TB (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24 TB Max)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Yes,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requires optional drives (RAID 0,1,10)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Arial"/>
                        </a:rPr>
                        <a:t>Yes, (RAID 0, 1, 5, 6, 10,</a:t>
                      </a:r>
                      <a:r>
                        <a:rPr lang="en-US" sz="1400" baseline="0" dirty="0" smtClean="0">
                          <a:latin typeface="+mn-lt"/>
                          <a:cs typeface="Arial"/>
                        </a:rPr>
                        <a:t> 50, 60)</a:t>
                      </a:r>
                      <a:endParaRPr lang="en-US" sz="1400" dirty="0" smtClean="0">
                        <a:latin typeface="+mn-lt"/>
                        <a:cs typeface="Arial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39828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FortiAnalyzer-VM </a:t>
            </a:r>
            <a:r>
              <a:rPr lang="en-US" b="0" i="0" dirty="0"/>
              <a:t>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87006"/>
              </p:ext>
            </p:extLst>
          </p:nvPr>
        </p:nvGraphicFramePr>
        <p:xfrm>
          <a:off x="438861" y="1296872"/>
          <a:ext cx="8145121" cy="2750503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710456"/>
                <a:gridCol w="1286933"/>
                <a:gridCol w="1286933"/>
                <a:gridCol w="1286933"/>
                <a:gridCol w="1286933"/>
                <a:gridCol w="128693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FortiAnalyzer 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FAZ-VM-GB25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FAZ-VM-GB100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Sessions/Day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3.5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18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85 Mil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360 Mil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 Log rate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-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Devices/ADOMs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+200 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+ 8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+16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TB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Support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611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rtiManager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012" y="2942324"/>
            <a:ext cx="1077899" cy="79913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FortiManager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545592"/>
      </p:ext>
    </p:extLst>
  </p:cSld>
  <p:clrMapOvr>
    <a:masterClrMapping/>
  </p:clrMapOvr>
  <p:transition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95785"/>
              </p:ext>
            </p:extLst>
          </p:nvPr>
        </p:nvGraphicFramePr>
        <p:xfrm>
          <a:off x="-1" y="2567577"/>
          <a:ext cx="4428068" cy="285516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Administrative Domains (ADOMs)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Enables the primary ‘admin’ to create Virtual Management Domains containing devices for other administrators to monitor and manage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13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Hierarchical Objects &amp; Policy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Global Objects and Policies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Assign to ADOM or groups of ADOMS 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Create device configuration templates to quickly configure a new Fortinet appliance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Web Portal SDK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JSON-based API allows MSSPs to offer administrative web portals to customers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Centralized </a:t>
            </a:r>
            <a:r>
              <a:rPr lang="en-US" sz="2000" b="1" dirty="0" smtClean="0">
                <a:solidFill>
                  <a:srgbClr val="DC291E"/>
                </a:solidFill>
              </a:rPr>
              <a:t>Management</a:t>
            </a:r>
            <a:br>
              <a:rPr lang="en-US" sz="2000" b="1" dirty="0" smtClean="0">
                <a:solidFill>
                  <a:srgbClr val="DC291E"/>
                </a:solidFill>
              </a:rPr>
            </a:br>
            <a:r>
              <a:rPr lang="en-US" sz="1400" dirty="0" smtClean="0"/>
              <a:t>Tools that effectively </a:t>
            </a:r>
            <a:r>
              <a:rPr lang="en-US" sz="1400" dirty="0"/>
              <a:t>manage any size Fortinet security infrastructure, from a few </a:t>
            </a:r>
            <a:r>
              <a:rPr lang="en-US" sz="1400" dirty="0" smtClean="0"/>
              <a:t>to </a:t>
            </a:r>
            <a:r>
              <a:rPr lang="en-US" sz="1400" dirty="0"/>
              <a:t>thousands of appliances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 smtClean="0"/>
              <a:t>Introducing FortiManager</a:t>
            </a:r>
            <a:endParaRPr lang="en-US" b="0" i="0" dirty="0"/>
          </a:p>
        </p:txBody>
      </p:sp>
      <p:pic>
        <p:nvPicPr>
          <p:cNvPr id="9" name="Picture 8" descr="FortiManager_Icon_F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05" y="1340171"/>
            <a:ext cx="1605449" cy="1190248"/>
          </a:xfrm>
          <a:prstGeom prst="rect">
            <a:avLst/>
          </a:prstGeom>
        </p:spPr>
      </p:pic>
      <p:pic>
        <p:nvPicPr>
          <p:cNvPr id="11" name="Picture 7" descr="C:\Users\dfrey\Documents\PMM\Snapshots\FMG\400B\FMG-400B 4.2 System Settings-Dashbo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98" y="4059756"/>
            <a:ext cx="3003534" cy="1857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dfrey\Documents\PMM\Snapshots\FMG\400B\FMG-400B 4.2 Device Manager-Web Port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006" y="4418777"/>
            <a:ext cx="2595563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C:\Users\dfrey\Documents\PMM\Snapshots\FMG\400B\FMG-400B 4.2 Device Manager-Fortigate (EMS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164" y="4914254"/>
            <a:ext cx="3208337" cy="118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28" y="5943260"/>
            <a:ext cx="1789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* Capabilities varied by Models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201089"/>
              </p:ext>
            </p:extLst>
          </p:nvPr>
        </p:nvGraphicFramePr>
        <p:xfrm>
          <a:off x="4715932" y="2567577"/>
          <a:ext cx="4428068" cy="13174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4428068"/>
              </a:tblGrid>
              <a:tr h="12499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Locally Hosted Security Content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Allows administrators better control over  security content updates and provides  improved response time for rating databases.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Run a local copy of AV, IPS, URL, A/S signature databases.*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5815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190243"/>
              </p:ext>
            </p:extLst>
          </p:nvPr>
        </p:nvGraphicFramePr>
        <p:xfrm>
          <a:off x="438861" y="1296872"/>
          <a:ext cx="8224870" cy="4286385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558025"/>
                <a:gridCol w="1333369"/>
                <a:gridCol w="1333369"/>
                <a:gridCol w="1333369"/>
                <a:gridCol w="1333369"/>
                <a:gridCol w="133336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FMG-1000C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FMG-3000C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FMG-5001A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800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4x GE RJ45</a:t>
                      </a:r>
                      <a:r>
                        <a:rPr lang="en-US" sz="1500" baseline="0" dirty="0" smtClean="0"/>
                        <a:t>, 2x SFP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2x GE RJ45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1x 1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1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1x 2TB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2x 2TB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+mn-lt"/>
                          <a:cs typeface="Arial"/>
                        </a:rPr>
                        <a:t>1x 80 GB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GB Logs/Day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Locally Hosted Security 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AV, IPS, VM, WF, AS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893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 smtClean="0"/>
              <a:t>Anatomy of a FortiGate </a:t>
            </a:r>
            <a:endParaRPr lang="en-US" b="0" i="0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457200" y="558297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World Class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57200" y="5146393"/>
            <a:ext cx="8229600" cy="436584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Flexible Platform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457200" y="2090308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Secured System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57200" y="1641011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Extensive Capabilities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57200" y="2685650"/>
            <a:ext cx="8229600" cy="2460743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DC291E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5" name="Text Placeholder 29"/>
          <p:cNvSpPr>
            <a:spLocks noGrp="1"/>
          </p:cNvSpPr>
          <p:nvPr>
            <p:ph type="body" sz="quarter" idx="11"/>
          </p:nvPr>
        </p:nvSpPr>
        <p:spPr bwMode="auto">
          <a:xfrm>
            <a:off x="634954" y="2685650"/>
            <a:ext cx="4021375" cy="246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</a:rPr>
              <a:t>FortiGate Hardware Appliance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Purposed built high performance systems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Acceleration chips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Wired and Wireless Connectivity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Placeholder 29"/>
          <p:cNvSpPr txBox="1">
            <a:spLocks/>
          </p:cNvSpPr>
          <p:nvPr/>
        </p:nvSpPr>
        <p:spPr>
          <a:xfrm>
            <a:off x="4824164" y="2685650"/>
            <a:ext cx="3862636" cy="246074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FortiGate Virtual Appliance</a:t>
            </a:r>
          </a:p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+mn-lt"/>
                <a:ea typeface="+mn-ea"/>
                <a:cs typeface="HelveticaNeue Condensed"/>
              </a:rPr>
              <a:t>UTM solution for Cloud environment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tabLst/>
              <a:defRPr/>
            </a:pP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+mn-lt"/>
              <a:cs typeface="HelveticaNeue Condensed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3161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Content 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8" name="Picture 47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45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49" name="Rounded Rectangle 48"/>
          <p:cNvSpPr/>
          <p:nvPr/>
        </p:nvSpPr>
        <p:spPr bwMode="auto">
          <a:xfrm>
            <a:off x="2098438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Network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0" name="Picture 49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38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1" name="Rounded Rectangle 50"/>
          <p:cNvSpPr/>
          <p:nvPr/>
        </p:nvSpPr>
        <p:spPr bwMode="auto">
          <a:xfrm>
            <a:off x="3450023" y="4449379"/>
            <a:ext cx="946644" cy="613773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Security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</a:rPr>
              <a:t>Processor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52" name="Picture 51" descr="FortiASIC_R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0023" y="3944201"/>
            <a:ext cx="1000760" cy="589280"/>
          </a:xfrm>
          <a:prstGeom prst="rect">
            <a:avLst/>
          </a:prstGeom>
          <a:effectLst>
            <a:outerShdw blurRad="50800" dist="38100" dir="5400000">
              <a:srgbClr val="000000">
                <a:alpha val="30000"/>
              </a:srgbClr>
            </a:outerShdw>
          </a:effectLst>
        </p:spPr>
      </p:pic>
      <p:sp>
        <p:nvSpPr>
          <p:cNvPr id="53" name="Rectangle 52"/>
          <p:cNvSpPr/>
          <p:nvPr/>
        </p:nvSpPr>
        <p:spPr bwMode="auto">
          <a:xfrm>
            <a:off x="457200" y="1204427"/>
            <a:ext cx="8229600" cy="436584"/>
          </a:xfrm>
          <a:prstGeom prst="rect">
            <a:avLst/>
          </a:prstGeom>
          <a:solidFill>
            <a:srgbClr val="868A90">
              <a:lumMod val="5000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  <a:scene3d>
            <a:camera prst="perspectiveRelaxed" fov="2700000">
              <a:rot lat="18287994" lon="0" rev="0"/>
            </a:camera>
            <a:lightRig rig="threePt" dir="t"/>
          </a:scene3d>
          <a:sp3d extrusionH="254000" contourW="12700">
            <a:extrusionClr>
              <a:srgbClr val="868A90"/>
            </a:extrusionClr>
            <a:contourClr>
              <a:srgbClr val="868A90">
                <a:lumMod val="20000"/>
                <a:lumOff val="80000"/>
              </a:srgbClr>
            </a:contourClr>
          </a:sp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 Time Protection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" name="Picture 3" descr="FortiGate-VM_Icon2_1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644" y="3583739"/>
            <a:ext cx="1961421" cy="15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5368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/>
              <a:t>FortiManager-VM Series</a:t>
            </a:r>
            <a:endParaRPr lang="en-US" dirty="0"/>
          </a:p>
        </p:txBody>
      </p:sp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758509"/>
              </p:ext>
            </p:extLst>
          </p:nvPr>
        </p:nvGraphicFramePr>
        <p:xfrm>
          <a:off x="438861" y="1296872"/>
          <a:ext cx="8224869" cy="4642846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389939"/>
                <a:gridCol w="1139155"/>
                <a:gridCol w="1139155"/>
                <a:gridCol w="1139155"/>
                <a:gridCol w="1139155"/>
                <a:gridCol w="1139155"/>
                <a:gridCol w="1139155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FortiManager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FMG-VM-5000-UG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FMG-VM-U-UG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Devices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ADOMs (default/Max)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Web</a:t>
                      </a:r>
                      <a:r>
                        <a:rPr lang="en-US" sz="1500" baseline="0" dirty="0" smtClean="0">
                          <a:latin typeface="Arial"/>
                          <a:cs typeface="Arial"/>
                        </a:rPr>
                        <a:t> Portals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+5,000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Max. Portal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Unlimited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"/>
                          <a:cs typeface="Arial"/>
                        </a:rPr>
                        <a:t>GB Logs/day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Virtual NICs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r>
                        <a:rPr lang="en-US" sz="1500" baseline="0" dirty="0" smtClean="0"/>
                        <a:t> / 4</a:t>
                      </a:r>
                      <a:endParaRPr 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</a:t>
                      </a:r>
                    </a:p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(Min/Max)</a:t>
                      </a: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80 GB / 2 TB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54203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Authenticator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499" y="2989455"/>
            <a:ext cx="1007573" cy="7406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FortiAuthenticator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743381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02148"/>
              </p:ext>
            </p:extLst>
          </p:nvPr>
        </p:nvGraphicFramePr>
        <p:xfrm>
          <a:off x="0" y="2664435"/>
          <a:ext cx="3650536" cy="32582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Authentication and Authorization</a:t>
                      </a:r>
                    </a:p>
                    <a:p>
                      <a:pPr marL="171450" marR="0" lvl="2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RADIUS, LDAP, 802.1X</a:t>
                      </a:r>
                      <a:endParaRPr lang="en-US" sz="1200" dirty="0" smtClean="0">
                        <a:latin typeface="+mn-lt"/>
                        <a:cs typeface="Arial Narrow" pitchFamily="34" charset="0"/>
                      </a:endParaRP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Two Factor Authentication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FortiToken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Tokenless</a:t>
                      </a: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via SMS and email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0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Certificate Management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X.509 Certificate Signing, Certificate Revocation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Remote Device / Unattended Authentication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Fortinet Single Sign 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Active Directory Polling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RADIUS Integration</a:t>
                      </a:r>
                      <a:endParaRPr kumimoji="0" lang="en-US" sz="12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Authentication </a:t>
            </a:r>
            <a:r>
              <a:rPr lang="en-US" sz="2000" b="1" dirty="0" smtClean="0">
                <a:solidFill>
                  <a:srgbClr val="DC291E"/>
                </a:solidFill>
              </a:rPr>
              <a:t>Server</a:t>
            </a:r>
          </a:p>
          <a:p>
            <a:pPr lvl="2"/>
            <a:r>
              <a:rPr lang="en-US" sz="1600" dirty="0"/>
              <a:t>Identity Management, User Access Control and multi-factor identification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8" name="Picture 41" descr="FortiAccess_Icon-v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1267066"/>
            <a:ext cx="17256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/>
          <p:nvPr/>
        </p:nvSpPr>
        <p:spPr bwMode="auto">
          <a:xfrm rot="17703980">
            <a:off x="7133680" y="2918701"/>
            <a:ext cx="118223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22" name="Picture 24" descr="User-Green-Male_Lt-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429" y="2989015"/>
            <a:ext cx="5238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Laptop-Wireless_L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567" y="3203327"/>
            <a:ext cx="928687" cy="72231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24" name="Picture 63" descr="2U_Lt-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8304" y="3360490"/>
            <a:ext cx="1066800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/>
          <p:nvPr/>
        </p:nvSpPr>
        <p:spPr bwMode="auto">
          <a:xfrm flipH="1">
            <a:off x="6540833" y="3360890"/>
            <a:ext cx="154235" cy="884378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1102773">
            <a:off x="5026453" y="4060293"/>
            <a:ext cx="648745" cy="667916"/>
          </a:xfrm>
          <a:custGeom>
            <a:avLst/>
            <a:gdLst>
              <a:gd name="connsiteX0" fmla="*/ 0 w 1097280"/>
              <a:gd name="connsiteY0" fmla="*/ 0 h 388620"/>
              <a:gd name="connsiteX1" fmla="*/ 674370 w 1097280"/>
              <a:gd name="connsiteY1" fmla="*/ 91440 h 388620"/>
              <a:gd name="connsiteX2" fmla="*/ 1097280 w 1097280"/>
              <a:gd name="connsiteY2" fmla="*/ 388620 h 38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388620">
                <a:moveTo>
                  <a:pt x="0" y="0"/>
                </a:moveTo>
                <a:cubicBezTo>
                  <a:pt x="245745" y="13335"/>
                  <a:pt x="491490" y="26670"/>
                  <a:pt x="674370" y="91440"/>
                </a:cubicBezTo>
                <a:cubicBezTo>
                  <a:pt x="857250" y="156210"/>
                  <a:pt x="977265" y="272415"/>
                  <a:pt x="1097280" y="38862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7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04" y="3589090"/>
            <a:ext cx="677863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19" name="Picture 18" descr="Router_L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1504" y="4274890"/>
            <a:ext cx="779463" cy="538162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pic>
        <p:nvPicPr>
          <p:cNvPr id="38933" name="Picture 35" descr="Firewall-Typical_Lt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704" y="4808290"/>
            <a:ext cx="4079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4304" y="4503490"/>
            <a:ext cx="533400" cy="69215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5" name="Right Arrow 24"/>
          <p:cNvSpPr/>
          <p:nvPr/>
        </p:nvSpPr>
        <p:spPr bwMode="auto">
          <a:xfrm rot="3372343">
            <a:off x="7176540" y="4229308"/>
            <a:ext cx="655694" cy="1335266"/>
          </a:xfrm>
          <a:prstGeom prst="rightArrow">
            <a:avLst/>
          </a:prstGeom>
          <a:gradFill flip="none" rotWithShape="1"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lIns="0" tIns="0" rIns="0" bIns="0" anchor="ctr"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GB" sz="2000" dirty="0">
              <a:solidFill>
                <a:schemeClr val="accent2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3893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5504" y="3270002"/>
            <a:ext cx="11461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Server_L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1217" y="5190877"/>
            <a:ext cx="533400" cy="690563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28" name="Freeform 27"/>
          <p:cNvSpPr/>
          <p:nvPr/>
        </p:nvSpPr>
        <p:spPr bwMode="auto">
          <a:xfrm rot="11861005" flipV="1">
            <a:off x="7084518" y="5134166"/>
            <a:ext cx="854012" cy="600874"/>
          </a:xfrm>
          <a:custGeom>
            <a:avLst/>
            <a:gdLst>
              <a:gd name="connsiteX0" fmla="*/ 41910 w 293370"/>
              <a:gd name="connsiteY0" fmla="*/ 0 h 708660"/>
              <a:gd name="connsiteX1" fmla="*/ 41910 w 293370"/>
              <a:gd name="connsiteY1" fmla="*/ 457200 h 708660"/>
              <a:gd name="connsiteX2" fmla="*/ 293370 w 293370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" h="708660">
                <a:moveTo>
                  <a:pt x="41910" y="0"/>
                </a:moveTo>
                <a:cubicBezTo>
                  <a:pt x="20955" y="169545"/>
                  <a:pt x="0" y="339090"/>
                  <a:pt x="41910" y="457200"/>
                </a:cubicBezTo>
                <a:cubicBezTo>
                  <a:pt x="83820" y="575310"/>
                  <a:pt x="293370" y="708660"/>
                  <a:pt x="293370" y="708660"/>
                </a:cubicBezTo>
              </a:path>
            </a:pathLst>
          </a:custGeom>
          <a:noFill/>
          <a:ln w="57150" cap="flat" cmpd="sng" algn="ctr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0"/>
              <a:tileRect/>
            </a:gradFill>
            <a:prstDash val="solid"/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latin typeface="Arial" pitchFamily="-65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41" name="Picture 3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7579" y="3128715"/>
            <a:ext cx="58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Picture 3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6204" y="48765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3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229" y="2400052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Modem_R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242" y="2666752"/>
            <a:ext cx="677862" cy="800100"/>
          </a:xfrm>
          <a:prstGeom prst="rect">
            <a:avLst/>
          </a:prstGeom>
          <a:effectLst>
            <a:outerShdw blurRad="50800" dist="25400" dir="5400000">
              <a:srgbClr val="000000">
                <a:alpha val="30000"/>
              </a:srgbClr>
            </a:outerShdw>
          </a:effectLst>
        </p:spPr>
      </p:pic>
      <p:sp>
        <p:nvSpPr>
          <p:cNvPr id="38945" name="Text Box 28"/>
          <p:cNvSpPr txBox="1">
            <a:spLocks noChangeArrowheads="1"/>
          </p:cNvSpPr>
          <p:nvPr/>
        </p:nvSpPr>
        <p:spPr bwMode="auto">
          <a:xfrm>
            <a:off x="5965982" y="5708753"/>
            <a:ext cx="1040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 sz="1000" dirty="0">
                <a:cs typeface="HelveticaNeue Condensed" charset="0"/>
              </a:rPr>
              <a:t>LDAP</a:t>
            </a:r>
            <a:br>
              <a:rPr lang="en-GB" sz="1000" dirty="0">
                <a:cs typeface="HelveticaNeue Condensed" charset="0"/>
              </a:rPr>
            </a:br>
            <a:r>
              <a:rPr lang="en-GB" sz="1000" dirty="0">
                <a:cs typeface="HelveticaNeue Condensed" charset="0"/>
              </a:rPr>
              <a:t>User Database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8068229" y="4571752"/>
            <a:ext cx="82992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Issuing CA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4220129" y="4190237"/>
            <a:ext cx="1033613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FortiToken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7505323" y="5682135"/>
            <a:ext cx="163867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 dirty="0">
                <a:solidFill>
                  <a:srgbClr val="36424A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FortiAuthenticator</a:t>
            </a:r>
          </a:p>
        </p:txBody>
      </p:sp>
      <p:grpSp>
        <p:nvGrpSpPr>
          <p:cNvPr id="38949" name="Group 65"/>
          <p:cNvGrpSpPr>
            <a:grpSpLocks/>
          </p:cNvGrpSpPr>
          <p:nvPr/>
        </p:nvGrpSpPr>
        <p:grpSpPr bwMode="auto">
          <a:xfrm>
            <a:off x="7703104" y="4987677"/>
            <a:ext cx="1066800" cy="741363"/>
            <a:chOff x="7980814" y="4559438"/>
            <a:chExt cx="1066800" cy="741363"/>
          </a:xfrm>
        </p:grpSpPr>
        <p:pic>
          <p:nvPicPr>
            <p:cNvPr id="38951" name="Picture 63" descr="2U_Lt-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14" y="4559438"/>
              <a:ext cx="1066800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 descr="C:\Users\cwindsor\Desktop\FortiAuthenticator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8200" y="4606093"/>
              <a:ext cx="601058" cy="441803"/>
            </a:xfrm>
            <a:prstGeom prst="rect">
              <a:avLst/>
            </a:prstGeom>
            <a:noFill/>
            <a:scene3d>
              <a:camera prst="isometricBottomDown"/>
              <a:lightRig rig="threePt" dir="t"/>
            </a:scene3d>
          </p:spPr>
        </p:pic>
      </p:grpSp>
      <p:pic>
        <p:nvPicPr>
          <p:cNvPr id="41" name="Picture 40" descr="MobilePhone_Lt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69304" y="3463677"/>
            <a:ext cx="369888" cy="76835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FortiAuthenticator </a:t>
            </a:r>
            <a:endParaRPr lang="en-US" b="0" i="0" dirty="0"/>
          </a:p>
        </p:txBody>
      </p:sp>
      <p:pic>
        <p:nvPicPr>
          <p:cNvPr id="33" name="Picture 32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836" y="5756296"/>
            <a:ext cx="213020" cy="151969"/>
          </a:xfrm>
          <a:prstGeom prst="rect">
            <a:avLst/>
          </a:prstGeom>
        </p:spPr>
      </p:pic>
      <p:pic>
        <p:nvPicPr>
          <p:cNvPr id="34" name="Picture 33" descr="Fortinet_Grid-Icon_PMS48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07" y="4271159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09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253060"/>
              </p:ext>
            </p:extLst>
          </p:nvPr>
        </p:nvGraphicFramePr>
        <p:xfrm>
          <a:off x="438861" y="1296872"/>
          <a:ext cx="8224868" cy="4387124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859472"/>
                <a:gridCol w="1591349"/>
                <a:gridCol w="1591349"/>
                <a:gridCol w="1591349"/>
                <a:gridCol w="1591349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FAC-200D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FAC-400C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FAC-1000C</a:t>
                      </a:r>
                      <a:endParaRPr kumimoji="0" lang="en-US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+mn-cs"/>
                        </a:rPr>
                        <a:t>FAC-3000B</a:t>
                      </a: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20,000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200,000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4x GE RJ45 Gbps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 x 1 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dirty="0" smtClean="0">
                          <a:latin typeface="+mn-lt"/>
                          <a:cs typeface="Arial"/>
                        </a:rPr>
                        <a:t>1 x 1 TB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337674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08554"/>
              </p:ext>
            </p:extLst>
          </p:nvPr>
        </p:nvGraphicFramePr>
        <p:xfrm>
          <a:off x="438861" y="1296872"/>
          <a:ext cx="8224869" cy="418642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1918104"/>
                <a:gridCol w="1261353"/>
                <a:gridCol w="1261353"/>
                <a:gridCol w="1261353"/>
                <a:gridCol w="1261353"/>
                <a:gridCol w="1261353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dirty="0" smtClean="0"/>
                        <a:t>FortiAuthenticator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 Base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FAC-VM-100000-UG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Max. Local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Remote Users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+1,000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+100,000</a:t>
                      </a: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FortiTokens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+2,000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+200,000</a:t>
                      </a:r>
                      <a:endParaRPr lang="en-US" sz="1500" dirty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NAS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User Groups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10,000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 CA 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+500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Max.</a:t>
                      </a:r>
                      <a:r>
                        <a:rPr lang="en-US" sz="1500" baseline="0" dirty="0" smtClean="0">
                          <a:latin typeface="+mn-lt"/>
                          <a:cs typeface="Arial"/>
                        </a:rPr>
                        <a:t> User Certificates</a:t>
                      </a:r>
                      <a:endParaRPr lang="en-US" sz="1500" dirty="0" smtClean="0">
                        <a:latin typeface="+mn-lt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+10,000</a:t>
                      </a:r>
                    </a:p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Arial"/>
                          <a:cs typeface="Arial"/>
                        </a:rPr>
                        <a:t>+100,000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Interfaces (Min/Max)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 / 4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aseline="0" dirty="0" smtClean="0"/>
                    </a:p>
                  </a:txBody>
                  <a:tcPr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60 GB / 2 TB</a:t>
                      </a:r>
                      <a:endParaRPr lang="en-US" sz="1500" baseline="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latin typeface="Arial" charset="0"/>
                <a:ea typeface="ＭＳ Ｐゴシック" charset="0"/>
              </a:rPr>
              <a:t>FortiAuthenticator-VM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9199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DDoS_Ic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385" y="2982000"/>
            <a:ext cx="993584" cy="73662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err="1" smtClean="0"/>
              <a:t>FortiDDOS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59124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39657"/>
              </p:ext>
            </p:extLst>
          </p:nvPr>
        </p:nvGraphicFramePr>
        <p:xfrm>
          <a:off x="0" y="2508130"/>
          <a:ext cx="3399692" cy="36613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399692"/>
              </a:tblGrid>
              <a:tr h="52058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+mn-lt"/>
                          <a:cs typeface="Arial Narrow" pitchFamily="34" charset="0"/>
                        </a:rPr>
                        <a:t>Rate Based Detection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High performance protection using ASIC</a:t>
                      </a:r>
                    </a:p>
                  </a:txBody>
                  <a:tcPr marL="540000" marB="144000"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521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Self Learning Baseline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Ease Maintenance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Maintain appropriate protection dynamically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5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Signature Free Defense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Hardware based protection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9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Inline Full Transparent Mode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No MAC address changes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05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Granular Protection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Multiple thresholds to detect subtle changes and provide rapid mitigation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" name="Rounded Rectangle 35"/>
          <p:cNvSpPr/>
          <p:nvPr/>
        </p:nvSpPr>
        <p:spPr bwMode="auto">
          <a:xfrm>
            <a:off x="1195334" y="1455449"/>
            <a:ext cx="7672919" cy="83429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Hardware Accelerated </a:t>
            </a:r>
            <a:r>
              <a:rPr lang="en-US" sz="2000" b="1" dirty="0" err="1">
                <a:solidFill>
                  <a:srgbClr val="DC291E"/>
                </a:solidFill>
              </a:rPr>
              <a:t>DDoS</a:t>
            </a:r>
            <a:r>
              <a:rPr lang="en-US" sz="2000" b="1" dirty="0">
                <a:solidFill>
                  <a:srgbClr val="DC291E"/>
                </a:solidFill>
              </a:rPr>
              <a:t> Defense</a:t>
            </a:r>
          </a:p>
          <a:p>
            <a:pPr lvl="2"/>
            <a:r>
              <a:rPr lang="en-US" sz="2000" dirty="0">
                <a:cs typeface="Arial" charset="0"/>
              </a:rPr>
              <a:t>Intent Based Protection</a:t>
            </a:r>
          </a:p>
          <a:p>
            <a:pPr>
              <a:buClr>
                <a:schemeClr val="accent2"/>
              </a:buClr>
            </a:pPr>
            <a:endParaRPr kumimoji="0" lang="en-US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</a:t>
            </a:r>
            <a:r>
              <a:rPr lang="en-US" b="0" i="0" dirty="0" smtClean="0">
                <a:latin typeface="Arial" charset="0"/>
                <a:ea typeface="ＭＳ Ｐゴシック" charset="0"/>
              </a:rPr>
              <a:t>FortiDDoS</a:t>
            </a:r>
            <a:endParaRPr lang="en-US" b="0" i="0" dirty="0"/>
          </a:p>
        </p:txBody>
      </p:sp>
      <p:cxnSp>
        <p:nvCxnSpPr>
          <p:cNvPr id="34" name="Straight Connector 33"/>
          <p:cNvCxnSpPr/>
          <p:nvPr/>
        </p:nvCxnSpPr>
        <p:spPr>
          <a:xfrm>
            <a:off x="6725994" y="375101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>
            <a:off x="6725994" y="4151068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4" name="Picture 43" descr="Cloud-Tea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744" y="3260480"/>
            <a:ext cx="16652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4300" dir="5400000" sx="89999" sy="-19000" rotWithShape="0">
              <a:srgbClr val="000000">
                <a:alpha val="20000"/>
              </a:srgbClr>
            </a:outerShdw>
          </a:effectLst>
        </p:spPr>
      </p:pic>
      <p:sp>
        <p:nvSpPr>
          <p:cNvPr id="45" name="TextBox 61"/>
          <p:cNvSpPr txBox="1">
            <a:spLocks noChangeArrowheads="1"/>
          </p:cNvSpPr>
          <p:nvPr/>
        </p:nvSpPr>
        <p:spPr bwMode="auto">
          <a:xfrm>
            <a:off x="5186119" y="3231905"/>
            <a:ext cx="12382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300" b="1" dirty="0" smtClean="0">
                <a:solidFill>
                  <a:srgbClr val="595959"/>
                </a:solidFill>
              </a:rPr>
              <a:t>FortiDDoS</a:t>
            </a:r>
            <a:endParaRPr lang="en-US" sz="1300" b="1" dirty="0">
              <a:solidFill>
                <a:srgbClr val="59595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37156" y="3008068"/>
            <a:ext cx="18669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Web Hosting Center</a:t>
            </a:r>
          </a:p>
        </p:txBody>
      </p:sp>
      <p:pic>
        <p:nvPicPr>
          <p:cNvPr id="47" name="Picture 46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131" y="39304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8" name="Picture 47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619" y="4033593"/>
            <a:ext cx="2682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49" name="Picture 48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81" y="3751018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0" name="Picture 49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081" y="3854205"/>
            <a:ext cx="2682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1" name="Picture 50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744" y="3414468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pic>
        <p:nvPicPr>
          <p:cNvPr id="52" name="Picture 51" descr="Server_L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6644" y="3519243"/>
            <a:ext cx="2698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29999"/>
              </a:srgbClr>
            </a:outerShdw>
          </a:effectLst>
        </p:spPr>
      </p:pic>
      <p:sp>
        <p:nvSpPr>
          <p:cNvPr id="53" name="TextBox 72"/>
          <p:cNvSpPr txBox="1">
            <a:spLocks noChangeArrowheads="1"/>
          </p:cNvSpPr>
          <p:nvPr/>
        </p:nvSpPr>
        <p:spPr bwMode="auto">
          <a:xfrm>
            <a:off x="6357694" y="435585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t>Firewall</a:t>
            </a:r>
          </a:p>
        </p:txBody>
      </p:sp>
      <p:sp>
        <p:nvSpPr>
          <p:cNvPr id="54" name="Explosion 1 53"/>
          <p:cNvSpPr/>
          <p:nvPr/>
        </p:nvSpPr>
        <p:spPr>
          <a:xfrm>
            <a:off x="4921006" y="3751018"/>
            <a:ext cx="407988" cy="403225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55" name="Straight Connector 82"/>
          <p:cNvCxnSpPr>
            <a:cxnSpLocks noChangeShapeType="1"/>
          </p:cNvCxnSpPr>
          <p:nvPr/>
        </p:nvCxnSpPr>
        <p:spPr bwMode="auto">
          <a:xfrm>
            <a:off x="6826494" y="5491773"/>
            <a:ext cx="536575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83"/>
          <p:cNvSpPr txBox="1">
            <a:spLocks noChangeArrowheads="1"/>
          </p:cNvSpPr>
          <p:nvPr/>
        </p:nvSpPr>
        <p:spPr bwMode="auto">
          <a:xfrm>
            <a:off x="7323382" y="519332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595959"/>
                </a:solidFill>
              </a:rPr>
              <a:t>Legitimate Traffic</a:t>
            </a:r>
          </a:p>
          <a:p>
            <a:pPr eaLnBrk="1" hangingPunct="1"/>
            <a:r>
              <a:rPr lang="en-US" sz="1200">
                <a:solidFill>
                  <a:srgbClr val="595959"/>
                </a:solidFill>
              </a:rPr>
              <a:t>Malicious Traffic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6826494" y="5337786"/>
            <a:ext cx="536575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58" name="Group 48"/>
          <p:cNvGrpSpPr>
            <a:grpSpLocks/>
          </p:cNvGrpSpPr>
          <p:nvPr/>
        </p:nvGrpSpPr>
        <p:grpSpPr bwMode="auto">
          <a:xfrm>
            <a:off x="3322632" y="2463555"/>
            <a:ext cx="1679575" cy="1004888"/>
            <a:chOff x="1257418" y="2104006"/>
            <a:chExt cx="1825087" cy="1227035"/>
          </a:xfrm>
        </p:grpSpPr>
        <p:pic>
          <p:nvPicPr>
            <p:cNvPr id="59" name="Picture 58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57418" y="2104006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1728352" y="2516895"/>
              <a:ext cx="883218" cy="4884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1</a:t>
              </a:r>
            </a:p>
          </p:txBody>
        </p:sp>
      </p:grpSp>
      <p:cxnSp>
        <p:nvCxnSpPr>
          <p:cNvPr id="61" name="Shape 64"/>
          <p:cNvCxnSpPr/>
          <p:nvPr/>
        </p:nvCxnSpPr>
        <p:spPr bwMode="auto">
          <a:xfrm rot="5400000" flipH="1" flipV="1">
            <a:off x="5061500" y="3002511"/>
            <a:ext cx="477838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hape 65"/>
          <p:cNvCxnSpPr/>
          <p:nvPr/>
        </p:nvCxnSpPr>
        <p:spPr bwMode="auto">
          <a:xfrm rot="16200000" flipH="1">
            <a:off x="5133731" y="2196855"/>
            <a:ext cx="333375" cy="2778125"/>
          </a:xfrm>
          <a:prstGeom prst="bentConnector2">
            <a:avLst/>
          </a:prstGeom>
          <a:solidFill>
            <a:schemeClr val="accent2">
              <a:alpha val="42000"/>
            </a:schemeClr>
          </a:solidFill>
          <a:ln w="317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hape 92"/>
          <p:cNvCxnSpPr>
            <a:cxnSpLocks noChangeShapeType="1"/>
          </p:cNvCxnSpPr>
          <p:nvPr/>
        </p:nvCxnSpPr>
        <p:spPr bwMode="auto">
          <a:xfrm flipV="1">
            <a:off x="3749431" y="4024068"/>
            <a:ext cx="1239838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4" name="Group 47"/>
          <p:cNvGrpSpPr>
            <a:grpSpLocks/>
          </p:cNvGrpSpPr>
          <p:nvPr/>
        </p:nvGrpSpPr>
        <p:grpSpPr bwMode="auto">
          <a:xfrm>
            <a:off x="3381246" y="4305055"/>
            <a:ext cx="1679575" cy="1006475"/>
            <a:chOff x="1349434" y="4438889"/>
            <a:chExt cx="1825087" cy="1227035"/>
          </a:xfrm>
        </p:grpSpPr>
        <p:pic>
          <p:nvPicPr>
            <p:cNvPr id="65" name="Picture 64" descr="Cloud-White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9434" y="4438889"/>
              <a:ext cx="1825087" cy="122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114300" dir="5400000" sx="89999" sy="-19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6" name="TextBox 65"/>
            <p:cNvSpPr txBox="1"/>
            <p:nvPr/>
          </p:nvSpPr>
          <p:spPr>
            <a:xfrm>
              <a:off x="1820368" y="4851127"/>
              <a:ext cx="883218" cy="4877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ISP 2</a:t>
              </a:r>
            </a:p>
          </p:txBody>
        </p:sp>
      </p:grpSp>
      <p:cxnSp>
        <p:nvCxnSpPr>
          <p:cNvPr id="67" name="Shape 92"/>
          <p:cNvCxnSpPr>
            <a:cxnSpLocks noChangeShapeType="1"/>
          </p:cNvCxnSpPr>
          <p:nvPr/>
        </p:nvCxnSpPr>
        <p:spPr bwMode="auto">
          <a:xfrm>
            <a:off x="3747844" y="3406530"/>
            <a:ext cx="1238250" cy="466725"/>
          </a:xfrm>
          <a:prstGeom prst="bentConnector3">
            <a:avLst>
              <a:gd name="adj1" fmla="val -44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8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469" y="3517655"/>
            <a:ext cx="1385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9" name="Picture 68" descr="FortiGate_Icon_1U_L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144" y="3643068"/>
            <a:ext cx="116205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Firewall-Typical_Lt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444" y="3593855"/>
            <a:ext cx="5048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rotWithShape="0">
              <a:srgbClr val="000000">
                <a:alpha val="42999"/>
              </a:srgbClr>
            </a:outerShdw>
          </a:effectLst>
        </p:spPr>
      </p:pic>
      <p:pic>
        <p:nvPicPr>
          <p:cNvPr id="71" name="Picture 1" descr="FortiDDoS_Icon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4" y="1213340"/>
            <a:ext cx="18288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Fortinet_Grid-Icon_PMS485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09" y="3302591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99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78401"/>
              </p:ext>
            </p:extLst>
          </p:nvPr>
        </p:nvGraphicFramePr>
        <p:xfrm>
          <a:off x="438861" y="1296872"/>
          <a:ext cx="8191593" cy="3637781"/>
        </p:xfrm>
        <a:graphic>
          <a:graphicData uri="http://schemas.openxmlformats.org/drawingml/2006/table">
            <a:tbl>
              <a:tblPr firstRow="1" bandRow="1">
                <a:effectLst>
                  <a:outerShdw blurRad="381000" dist="38100" dir="2700000" algn="tl" rotWithShape="0">
                    <a:srgbClr val="000000">
                      <a:alpha val="43000"/>
                    </a:srgbClr>
                  </a:outerShdw>
                </a:effectLst>
                <a:tableStyleId>{073A0DAA-6AF3-43AB-8588-CEC1D06C72B9}</a:tableStyleId>
              </a:tblPr>
              <a:tblGrid>
                <a:gridCol w="2755503"/>
                <a:gridCol w="1812030"/>
                <a:gridCol w="1812030"/>
                <a:gridCol w="1812030"/>
              </a:tblGrid>
              <a:tr h="242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500" b="1" i="0" dirty="0" smtClean="0">
                          <a:latin typeface="Arial" charset="0"/>
                          <a:ea typeface="ＭＳ Ｐゴシック" charset="0"/>
                        </a:rPr>
                        <a:t>FortiDDoS</a:t>
                      </a: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FDD-100A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FDD-200A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FDD-300A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87087" marR="87087" marT="48984" marB="48984" horzOverflow="overflow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Throughput (Full Duplex)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 Gbps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 Gbps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Simultaneous Connections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1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Mil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3 Mil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Session Setup/Teardown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100,000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200,000 / Second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300,000 / Second</a:t>
                      </a: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Latency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26 </a:t>
                      </a:r>
                      <a:r>
                        <a:rPr lang="el-GR" sz="1500" kern="1200" dirty="0" smtClean="0">
                          <a:effectLst/>
                        </a:rPr>
                        <a:t>μs </a:t>
                      </a:r>
                      <a:endParaRPr lang="en-US" sz="1500" b="0" i="0" dirty="0" smtClean="0">
                        <a:latin typeface="+mn-lt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Virtual Instances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+mn-lt"/>
                          <a:cs typeface="Arial"/>
                        </a:rPr>
                        <a:t>8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Interfaces</a:t>
                      </a:r>
                      <a:endParaRPr lang="en-US" sz="15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2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 LAN Interfaces (Copper/SFP), </a:t>
                      </a:r>
                    </a:p>
                    <a:p>
                      <a:pPr algn="ctr"/>
                      <a:r>
                        <a:rPr lang="en-US" sz="1500" dirty="0" smtClean="0"/>
                        <a:t>4 WAN Interfaces (Copper/SFP)</a:t>
                      </a:r>
                      <a:endParaRPr lang="en-US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LAN Interfaces (Copper/SFP),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6 WAN Interfaces (Copper/SFP)</a:t>
                      </a:r>
                      <a:endParaRPr lang="en-US" sz="1500" dirty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Storage Capacity (Min Max)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1x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aseline="0" dirty="0" smtClean="0"/>
                        <a:t>2x 1TB</a:t>
                      </a:r>
                      <a:endParaRPr lang="en-US" sz="1500" baseline="0" dirty="0" smtClean="0"/>
                    </a:p>
                  </a:txBody>
                  <a:tcPr anchor="ctr"/>
                </a:tc>
              </a:tr>
              <a:tr h="329339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+mn-lt"/>
                          <a:cs typeface="Arial"/>
                        </a:rPr>
                        <a:t>RAID Support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aseline="0" dirty="0" smtClean="0"/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latin typeface="Arial" charset="0"/>
                <a:ea typeface="ＭＳ Ｐゴシック" charset="0"/>
              </a:rPr>
              <a:t>FortiDDoS Series</a:t>
            </a:r>
            <a:endParaRPr lang="en-US" b="0" i="0" dirty="0"/>
          </a:p>
        </p:txBody>
      </p:sp>
    </p:spTree>
    <p:extLst>
      <p:ext uri="{BB962C8B-B14F-4D97-AF65-F5344CB8AC3E}">
        <p14:creationId xmlns:p14="http://schemas.microsoft.com/office/powerpoint/2010/main" val="25393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tiMail_Icon_F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7175" y="2979562"/>
            <a:ext cx="1041735" cy="82620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111877" y="2734618"/>
            <a:ext cx="5125446" cy="109842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3600" b="1" dirty="0" smtClean="0"/>
              <a:t>FortiMail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04288661"/>
      </p:ext>
    </p:extLst>
  </p:cSld>
  <p:clrMapOvr>
    <a:masterClrMapping/>
  </p:clrMapOvr>
  <p:transition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 bwMode="auto">
          <a:xfrm>
            <a:off x="1195334" y="1435910"/>
            <a:ext cx="7672919" cy="92824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2"/>
            <a:r>
              <a:rPr lang="en-US" sz="2000" b="1" dirty="0">
                <a:solidFill>
                  <a:srgbClr val="DC291E"/>
                </a:solidFill>
              </a:rPr>
              <a:t>Messaging Security </a:t>
            </a:r>
            <a:endParaRPr lang="en-US" sz="2000" b="1" dirty="0" smtClean="0">
              <a:solidFill>
                <a:srgbClr val="DC291E"/>
              </a:solidFill>
            </a:endParaRPr>
          </a:p>
          <a:p>
            <a:pPr lvl="2"/>
            <a:r>
              <a:rPr lang="en-US" sz="1400" dirty="0" smtClean="0"/>
              <a:t>Advanced </a:t>
            </a:r>
            <a:r>
              <a:rPr lang="en-US" sz="1400" dirty="0" err="1"/>
              <a:t>antispam</a:t>
            </a:r>
            <a:r>
              <a:rPr lang="en-US" sz="1400" dirty="0"/>
              <a:t> and antivirus filtering capabilities, with extensive quarantine and archiving </a:t>
            </a:r>
            <a:r>
              <a:rPr lang="en-US" sz="1400" dirty="0" smtClean="0"/>
              <a:t>capabilities.</a:t>
            </a:r>
            <a:endParaRPr kumimoji="0" lang="en-US" sz="2000" b="0" i="0" u="none" strike="noStrike" kern="1200" cap="none" normalizeH="0" baseline="0" dirty="0">
              <a:ln>
                <a:noFill/>
              </a:ln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" name="Picture 29" descr="Cloud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669" y="2703109"/>
            <a:ext cx="2338762" cy="1572387"/>
          </a:xfrm>
          <a:prstGeom prst="rect">
            <a:avLst/>
          </a:prstGeom>
          <a:effectLst>
            <a:outerShdw blurRad="152400" dist="114300" dir="5400000" sx="90000" sy="-19000">
              <a:srgbClr val="000000">
                <a:alpha val="2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830" y="5453250"/>
            <a:ext cx="990470" cy="756345"/>
          </a:xfrm>
          <a:prstGeom prst="rect">
            <a:avLst/>
          </a:prstGeom>
        </p:spPr>
      </p:pic>
      <p:graphicFrame>
        <p:nvGraphicFramePr>
          <p:cNvPr id="4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485210"/>
              </p:ext>
            </p:extLst>
          </p:nvPr>
        </p:nvGraphicFramePr>
        <p:xfrm>
          <a:off x="0" y="2614138"/>
          <a:ext cx="3650536" cy="34716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650536"/>
              </a:tblGrid>
              <a:tr h="103807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Specialized messaging security system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Advanced, bi-directional filtering prevents spread of spam, viruses, phishing, worms, and spyware</a:t>
                      </a:r>
                    </a:p>
                  </a:txBody>
                  <a:tcPr marL="540000" marB="144000"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4797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Flexible deployment options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Transparent, Gateway, and Server modes that adapts to organizational needs and budget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20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Identity based encryption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Secure, encrypted communication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02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3642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Email archiving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On-box archiving facilitates policy and regulatory compliance requirements</a:t>
                      </a:r>
                    </a:p>
                  </a:txBody>
                  <a:tcPr marL="540000" marB="144000">
                    <a:lnT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6424A">
                          <a:lumMod val="40000"/>
                          <a:lumOff val="60000"/>
                        </a:srgb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</p:spPr>
        <p:txBody>
          <a:bodyPr/>
          <a:lstStyle/>
          <a:p>
            <a:r>
              <a:rPr lang="en-US" b="0" i="0" dirty="0"/>
              <a:t>Introducing FortiMail</a:t>
            </a:r>
          </a:p>
        </p:txBody>
      </p:sp>
      <p:pic>
        <p:nvPicPr>
          <p:cNvPr id="8" name="Picture 7" descr="FortiMail_Icon_F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60" y="1338330"/>
            <a:ext cx="1608363" cy="1275599"/>
          </a:xfrm>
          <a:prstGeom prst="rect">
            <a:avLst/>
          </a:prstGeom>
        </p:spPr>
      </p:pic>
      <p:pic>
        <p:nvPicPr>
          <p:cNvPr id="9" name="Picture 10" descr="TollyUpToSpec-hiResoluti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5759" y="5489309"/>
            <a:ext cx="543662" cy="5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 descr="C:\Documents and Settings\pbedwell\My Documents\Marketing_Team\Logos\ICSA_Cert_Anti-Virus_2C_300DPI_825x56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04972" y="5482420"/>
            <a:ext cx="839467" cy="7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 descr="C:\Documents and Settings\pbedwell\My Documents\Marketing_Team\Logos\VB100-August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6856" y="5415902"/>
            <a:ext cx="438397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Internet_Rt_v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824" y="4566027"/>
            <a:ext cx="8858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113"/>
          <p:cNvSpPr>
            <a:spLocks noChangeShapeType="1"/>
          </p:cNvSpPr>
          <p:nvPr/>
        </p:nvSpPr>
        <p:spPr bwMode="auto">
          <a:xfrm flipV="1">
            <a:off x="5297993" y="4366414"/>
            <a:ext cx="595312" cy="353126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pic>
        <p:nvPicPr>
          <p:cNvPr id="18" name="Picture 17" descr="FortiMail_Icon_1U_Lt-s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104" y="3974165"/>
            <a:ext cx="927572" cy="578628"/>
          </a:xfrm>
          <a:prstGeom prst="rect">
            <a:avLst/>
          </a:prstGeom>
        </p:spPr>
      </p:pic>
      <p:cxnSp>
        <p:nvCxnSpPr>
          <p:cNvPr id="21" name="Straight Connector 26"/>
          <p:cNvCxnSpPr>
            <a:cxnSpLocks noChangeShapeType="1"/>
          </p:cNvCxnSpPr>
          <p:nvPr/>
        </p:nvCxnSpPr>
        <p:spPr bwMode="auto">
          <a:xfrm>
            <a:off x="7094655" y="3865470"/>
            <a:ext cx="673134" cy="388503"/>
          </a:xfrm>
          <a:prstGeom prst="line">
            <a:avLst/>
          </a:prstGeom>
          <a:noFill/>
          <a:ln w="25400">
            <a:solidFill>
              <a:srgbClr val="444F51"/>
            </a:solidFill>
            <a:round/>
            <a:headEnd type="none"/>
            <a:tailEnd type="triangle"/>
          </a:ln>
        </p:spPr>
      </p:cxnSp>
      <p:pic>
        <p:nvPicPr>
          <p:cNvPr id="23" name="Picture 30" descr="WebAppServer_Lt_vF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3205" y="2975263"/>
            <a:ext cx="509158" cy="65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1" descr="Router_Lt_vF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59082" y="3481510"/>
            <a:ext cx="7254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Line 113"/>
          <p:cNvSpPr>
            <a:spLocks noChangeShapeType="1"/>
          </p:cNvSpPr>
          <p:nvPr/>
        </p:nvSpPr>
        <p:spPr bwMode="auto">
          <a:xfrm flipV="1">
            <a:off x="6326651" y="3893195"/>
            <a:ext cx="381000" cy="2286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9" name="Line 113"/>
          <p:cNvSpPr>
            <a:spLocks noChangeShapeType="1"/>
          </p:cNvSpPr>
          <p:nvPr/>
        </p:nvSpPr>
        <p:spPr bwMode="auto">
          <a:xfrm flipV="1">
            <a:off x="7116889" y="3434869"/>
            <a:ext cx="304800" cy="152400"/>
          </a:xfrm>
          <a:prstGeom prst="line">
            <a:avLst/>
          </a:prstGeom>
          <a:noFill/>
          <a:ln w="25400">
            <a:solidFill>
              <a:srgbClr val="3D4144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35"/>
          <p:cNvGrpSpPr/>
          <p:nvPr/>
        </p:nvGrpSpPr>
        <p:grpSpPr>
          <a:xfrm flipH="1">
            <a:off x="7194715" y="4201930"/>
            <a:ext cx="1310797" cy="745888"/>
            <a:chOff x="2627557" y="3610654"/>
            <a:chExt cx="1753736" cy="1189229"/>
          </a:xfrm>
        </p:grpSpPr>
        <p:pic>
          <p:nvPicPr>
            <p:cNvPr id="37" name="Picture 36" descr="LAN_L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1112" y="3610654"/>
              <a:ext cx="1450181" cy="1150144"/>
            </a:xfrm>
            <a:prstGeom prst="rect">
              <a:avLst/>
            </a:prstGeom>
          </p:spPr>
        </p:pic>
        <p:pic>
          <p:nvPicPr>
            <p:cNvPr id="38" name="Picture 37" descr="User-Exec-Female_Rt-s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7557" y="3745738"/>
              <a:ext cx="563880" cy="645160"/>
            </a:xfrm>
            <a:prstGeom prst="rect">
              <a:avLst/>
            </a:prstGeom>
          </p:spPr>
        </p:pic>
        <p:pic>
          <p:nvPicPr>
            <p:cNvPr id="39" name="Picture 38" descr="User-Exec-Male_Rt-s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074" y="4164883"/>
              <a:ext cx="563880" cy="635000"/>
            </a:xfrm>
            <a:prstGeom prst="rect">
              <a:avLst/>
            </a:prstGeom>
          </p:spPr>
        </p:pic>
      </p:grp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6598135" y="2962065"/>
            <a:ext cx="62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dirty="0" smtClean="0">
                <a:solidFill>
                  <a:srgbClr val="36424A"/>
                </a:solidFill>
                <a:latin typeface="Helvetica" charset="0"/>
              </a:rPr>
              <a:t>Mail</a:t>
            </a:r>
            <a:endParaRPr lang="en-US" sz="1000" dirty="0">
              <a:solidFill>
                <a:srgbClr val="36424A"/>
              </a:solidFill>
              <a:latin typeface="Helvetica" charset="0"/>
            </a:endParaRPr>
          </a:p>
          <a:p>
            <a:pPr algn="ctr"/>
            <a:r>
              <a:rPr lang="en-US" sz="1000" dirty="0">
                <a:solidFill>
                  <a:srgbClr val="36424A"/>
                </a:solidFill>
                <a:latin typeface="Helvetica" charset="0"/>
              </a:rPr>
              <a:t>Servers</a:t>
            </a: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905547" y="3858683"/>
            <a:ext cx="825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444F51"/>
                </a:solidFill>
                <a:latin typeface="Helvetica" charset="0"/>
              </a:rPr>
              <a:t>FortiMail</a:t>
            </a:r>
            <a:endParaRPr lang="en-US" sz="1200" b="1" dirty="0">
              <a:solidFill>
                <a:srgbClr val="444F51"/>
              </a:solidFill>
              <a:latin typeface="Helvetica" charset="0"/>
            </a:endParaRPr>
          </a:p>
        </p:txBody>
      </p:sp>
      <p:pic>
        <p:nvPicPr>
          <p:cNvPr id="44" name="Picture 43" descr="Fortinet_Grid-Icon_PMS485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441" y="3929814"/>
            <a:ext cx="213020" cy="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073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TNT-2012_PPT_Template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FTNT-2012_PPT_Template.potx</Template>
  <TotalTime>0</TotalTime>
  <Words>9869</Words>
  <Application>Microsoft Office PowerPoint</Application>
  <PresentationFormat>Bildschirmpräsentation (4:3)</PresentationFormat>
  <Paragraphs>3646</Paragraphs>
  <Slides>132</Slides>
  <Notes>16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132</vt:i4>
      </vt:variant>
    </vt:vector>
  </HeadingPairs>
  <TitlesOfParts>
    <vt:vector size="133" baseType="lpstr">
      <vt:lpstr>FTNT-2012_PPT_Template</vt:lpstr>
      <vt:lpstr>Fortinet Product Quick Guide</vt:lpstr>
      <vt:lpstr>PowerPoint-Präsentation</vt:lpstr>
      <vt:lpstr>PowerPoint-Präsentation</vt:lpstr>
      <vt:lpstr>Broad Product Portfolio</vt:lpstr>
      <vt:lpstr>Fortinet Product Portfolio</vt:lpstr>
      <vt:lpstr>PowerPoint-Präsentation</vt:lpstr>
      <vt:lpstr>FortiGate: Integrated Architecture</vt:lpstr>
      <vt:lpstr>Anatomy of a FortiGate </vt:lpstr>
      <vt:lpstr>Anatomy of a FortiGate </vt:lpstr>
      <vt:lpstr>Anatomy of a FortiGate </vt:lpstr>
      <vt:lpstr>Anatomy of a FortiGate </vt:lpstr>
      <vt:lpstr>Anatomy of a FortiGate </vt:lpstr>
      <vt:lpstr>FortiGate Small Business Devices</vt:lpstr>
      <vt:lpstr>FortiGate Small Business Devices: Comparison</vt:lpstr>
      <vt:lpstr>FortiGate Small Business Devices: Comparison</vt:lpstr>
      <vt:lpstr>FortiGate-20C</vt:lpstr>
      <vt:lpstr>FortiWiFi-20C</vt:lpstr>
      <vt:lpstr>FortiGate-20C-ADSL</vt:lpstr>
      <vt:lpstr>FortiWiFi-20C-ADSL</vt:lpstr>
      <vt:lpstr>FortiGate-40C</vt:lpstr>
      <vt:lpstr>FortiWiFi-40C</vt:lpstr>
      <vt:lpstr>FortiGate-60C</vt:lpstr>
      <vt:lpstr>FortiWifi-60C</vt:lpstr>
      <vt:lpstr>FortiWifi-60CM</vt:lpstr>
      <vt:lpstr>FortiGate-60C-SFP</vt:lpstr>
      <vt:lpstr>FortiGate-60C-POE</vt:lpstr>
      <vt:lpstr>FortiGate-60D</vt:lpstr>
      <vt:lpstr>FortiWiFi-60D</vt:lpstr>
      <vt:lpstr>FortiGate-80C</vt:lpstr>
      <vt:lpstr>FortiGate-80CM</vt:lpstr>
      <vt:lpstr>FortiWiFi-80CM</vt:lpstr>
      <vt:lpstr>FortiGate-100D</vt:lpstr>
      <vt:lpstr>FortiGate-Rugged-100C</vt:lpstr>
      <vt:lpstr>FortiGate Mid-Range Devices</vt:lpstr>
      <vt:lpstr>FortiGate Mid Range Devices: Comparison</vt:lpstr>
      <vt:lpstr>FortiGate-200B</vt:lpstr>
      <vt:lpstr>FortiGate-200B-POE</vt:lpstr>
      <vt:lpstr>FortiGate-300C</vt:lpstr>
      <vt:lpstr>FortiGate-600C</vt:lpstr>
      <vt:lpstr>FortiGate-800C</vt:lpstr>
      <vt:lpstr>FortiGate-1000C</vt:lpstr>
      <vt:lpstr>FortiGate-1240B</vt:lpstr>
      <vt:lpstr>FortiGate 3000 Series</vt:lpstr>
      <vt:lpstr>FortiGate 3000 Series: Comparison</vt:lpstr>
      <vt:lpstr>FortiGate-3040B</vt:lpstr>
      <vt:lpstr>FortiGate-3140B</vt:lpstr>
      <vt:lpstr>FortiGate-3240C</vt:lpstr>
      <vt:lpstr>FortiGate-3600C</vt:lpstr>
      <vt:lpstr>FortiGate-3950B</vt:lpstr>
      <vt:lpstr>FortiGate-3950B Modules</vt:lpstr>
      <vt:lpstr>FortiGate 5000 Series</vt:lpstr>
      <vt:lpstr>Performance &amp; Resiliency </vt:lpstr>
      <vt:lpstr>Load Distribution &amp; Virtualization</vt:lpstr>
      <vt:lpstr>FortiGate-5001B</vt:lpstr>
      <vt:lpstr>FortiGate-5001C</vt:lpstr>
      <vt:lpstr>FortiGate-5101C</vt:lpstr>
      <vt:lpstr>FortiSwitch-5003B</vt:lpstr>
      <vt:lpstr>PowerPoint-Präsentation</vt:lpstr>
      <vt:lpstr>FortiSwitch-5203B</vt:lpstr>
      <vt:lpstr>FortiGate-VM</vt:lpstr>
      <vt:lpstr>Transceivers</vt:lpstr>
      <vt:lpstr>Power Adapters &amp; Redundant Power Supplies</vt:lpstr>
      <vt:lpstr>PowerPoint-Präsentation</vt:lpstr>
      <vt:lpstr>Supported Platform</vt:lpstr>
      <vt:lpstr>Feature Matrix for Desktop Models</vt:lpstr>
      <vt:lpstr>Feature Matrix for Desktop Models</vt:lpstr>
      <vt:lpstr>Services, Licenses &amp; Subscriptions</vt:lpstr>
      <vt:lpstr>Services, Licenses &amp; Subscriptions</vt:lpstr>
      <vt:lpstr>PowerPoint-Präsentation</vt:lpstr>
      <vt:lpstr>FortiAP Product Family</vt:lpstr>
      <vt:lpstr>FortiAP-11C</vt:lpstr>
      <vt:lpstr>FortiAP-112B</vt:lpstr>
      <vt:lpstr>FortiAP-221B</vt:lpstr>
      <vt:lpstr>FortiAP-223B</vt:lpstr>
      <vt:lpstr>FortiAP-320B</vt:lpstr>
      <vt:lpstr>FortiAP-Antennas</vt:lpstr>
      <vt:lpstr>Hardware Overview – FortiAP (Local)</vt:lpstr>
      <vt:lpstr>Hardware Overview – FortiAP (Remote)</vt:lpstr>
      <vt:lpstr>FortiAP Power Adaptors</vt:lpstr>
      <vt:lpstr>PowerPoint-Präsentation</vt:lpstr>
      <vt:lpstr>Introducing FortiClient</vt:lpstr>
      <vt:lpstr>FortiClient V5.0.2</vt:lpstr>
      <vt:lpstr>PowerPoint-Präsentation</vt:lpstr>
      <vt:lpstr>Introducing FortiAnalyzer</vt:lpstr>
      <vt:lpstr>FortiAnalyzer Series</vt:lpstr>
      <vt:lpstr>FortiAnalyzer-VM Series</vt:lpstr>
      <vt:lpstr>PowerPoint-Präsentation</vt:lpstr>
      <vt:lpstr>Introducing FortiManager</vt:lpstr>
      <vt:lpstr>FortiManager Series</vt:lpstr>
      <vt:lpstr>FortiManager-VM Series</vt:lpstr>
      <vt:lpstr>PowerPoint-Präsentation</vt:lpstr>
      <vt:lpstr>Introducing FortiAuthenticator </vt:lpstr>
      <vt:lpstr>FortiAuthenticator Series</vt:lpstr>
      <vt:lpstr>FortiAuthenticator-VM Series</vt:lpstr>
      <vt:lpstr>PowerPoint-Präsentation</vt:lpstr>
      <vt:lpstr>Introducing FortiDDoS</vt:lpstr>
      <vt:lpstr>FortiDDoS Series</vt:lpstr>
      <vt:lpstr>PowerPoint-Präsentation</vt:lpstr>
      <vt:lpstr>Introducing FortiMail</vt:lpstr>
      <vt:lpstr>FortiMail Series</vt:lpstr>
      <vt:lpstr>FortiMail-VM Series</vt:lpstr>
      <vt:lpstr>PowerPoint-Präsentation</vt:lpstr>
      <vt:lpstr>Introducing FortiWeb</vt:lpstr>
      <vt:lpstr>FortiWeb Series</vt:lpstr>
      <vt:lpstr>FortiWeb-VM Series</vt:lpstr>
      <vt:lpstr>PowerPoint-Präsentation</vt:lpstr>
      <vt:lpstr>Introducing FortiDB</vt:lpstr>
      <vt:lpstr>FortiDB Series </vt:lpstr>
      <vt:lpstr>PowerPoint-Präsentation</vt:lpstr>
      <vt:lpstr>Introducing FortiScan</vt:lpstr>
      <vt:lpstr>FortiScan Series</vt:lpstr>
      <vt:lpstr>PowerPoint-Präsentation</vt:lpstr>
      <vt:lpstr>Introducing FortiBalancer</vt:lpstr>
      <vt:lpstr>FortiBalancer Series</vt:lpstr>
      <vt:lpstr>PowerPoint-Präsentation</vt:lpstr>
      <vt:lpstr>Introducing FortiCache</vt:lpstr>
      <vt:lpstr>FortiCache Series</vt:lpstr>
      <vt:lpstr>PowerPoint-Präsentation</vt:lpstr>
      <vt:lpstr>Introducing FortiDNS</vt:lpstr>
      <vt:lpstr>FortiDNS Series</vt:lpstr>
      <vt:lpstr>PowerPoint-Präsentation</vt:lpstr>
      <vt:lpstr>Introducing FortiSwitch</vt:lpstr>
      <vt:lpstr>FortiSwitch-80-POE</vt:lpstr>
      <vt:lpstr>FortiSwitch-124B-POE</vt:lpstr>
      <vt:lpstr>FortiSwitch-224B-POE</vt:lpstr>
      <vt:lpstr>FortiSwitch-324B-POE</vt:lpstr>
      <vt:lpstr>FortiSwitch-248B-DPS</vt:lpstr>
      <vt:lpstr>FortiSwitch-548B</vt:lpstr>
      <vt:lpstr>FortiSwitch Series</vt:lpstr>
      <vt:lpstr>Introducing FortiToken</vt:lpstr>
      <vt:lpstr>Introducing FortiToken Mobile</vt:lpstr>
      <vt:lpstr>Change Log</vt:lpstr>
    </vt:vector>
  </TitlesOfParts>
  <Company>Fortinet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Bedwell</dc:creator>
  <cp:lastModifiedBy>Andrea Soliva</cp:lastModifiedBy>
  <cp:revision>1802</cp:revision>
  <cp:lastPrinted>2012-05-25T22:04:22Z</cp:lastPrinted>
  <dcterms:created xsi:type="dcterms:W3CDTF">2012-01-26T23:40:20Z</dcterms:created>
  <dcterms:modified xsi:type="dcterms:W3CDTF">2013-04-16T06:08:17Z</dcterms:modified>
</cp:coreProperties>
</file>